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63" r:id="rId2"/>
    <p:sldId id="1052" r:id="rId3"/>
    <p:sldId id="1011" r:id="rId4"/>
    <p:sldId id="1053" r:id="rId5"/>
    <p:sldId id="1061" r:id="rId6"/>
    <p:sldId id="1032" r:id="rId7"/>
    <p:sldId id="1012" r:id="rId8"/>
    <p:sldId id="1013" r:id="rId9"/>
    <p:sldId id="1014" r:id="rId10"/>
    <p:sldId id="1060" r:id="rId11"/>
    <p:sldId id="980" r:id="rId12"/>
    <p:sldId id="981" r:id="rId13"/>
    <p:sldId id="982" r:id="rId14"/>
    <p:sldId id="1054" r:id="rId15"/>
    <p:sldId id="1034" r:id="rId16"/>
    <p:sldId id="1035" r:id="rId17"/>
    <p:sldId id="1036" r:id="rId18"/>
    <p:sldId id="1037" r:id="rId19"/>
    <p:sldId id="1038" r:id="rId20"/>
    <p:sldId id="1039" r:id="rId21"/>
    <p:sldId id="1040" r:id="rId22"/>
    <p:sldId id="1056" r:id="rId23"/>
    <p:sldId id="1057" r:id="rId24"/>
    <p:sldId id="1058" r:id="rId25"/>
    <p:sldId id="1059" r:id="rId26"/>
    <p:sldId id="1055" r:id="rId27"/>
    <p:sldId id="1041" r:id="rId28"/>
    <p:sldId id="1042" r:id="rId29"/>
    <p:sldId id="1043" r:id="rId30"/>
    <p:sldId id="1044" r:id="rId31"/>
    <p:sldId id="1045" r:id="rId32"/>
    <p:sldId id="1046" r:id="rId33"/>
    <p:sldId id="1047" r:id="rId34"/>
    <p:sldId id="1048" r:id="rId35"/>
    <p:sldId id="1049" r:id="rId36"/>
    <p:sldId id="1050" r:id="rId37"/>
    <p:sldId id="1051" r:id="rId38"/>
    <p:sldId id="1004" r:id="rId39"/>
    <p:sldId id="544" r:id="rId40"/>
  </p:sldIdLst>
  <p:sldSz cx="9144000" cy="6858000" type="screen4x3"/>
  <p:notesSz cx="6797675" cy="9856788"/>
  <p:defaultTextStyle>
    <a:defPPr>
      <a:defRPr lang="it-IT"/>
    </a:defPPr>
    <a:lvl1pPr algn="l" rtl="0" fontAlgn="base">
      <a:spcBef>
        <a:spcPct val="0"/>
      </a:spcBef>
      <a:spcAft>
        <a:spcPct val="0"/>
      </a:spcAft>
      <a:defRPr sz="800" b="1"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800" b="1"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800" b="1"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800" b="1"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800" b="1" kern="1200">
        <a:solidFill>
          <a:schemeClr val="tx1"/>
        </a:solidFill>
        <a:latin typeface="Arial" charset="0"/>
        <a:ea typeface="MS PGothic" pitchFamily="34" charset="-128"/>
        <a:cs typeface="Arial" charset="0"/>
      </a:defRPr>
    </a:lvl5pPr>
    <a:lvl6pPr marL="2286000" algn="l" defTabSz="914400" rtl="0" eaLnBrk="1" latinLnBrk="0" hangingPunct="1">
      <a:defRPr sz="800" b="1" kern="1200">
        <a:solidFill>
          <a:schemeClr val="tx1"/>
        </a:solidFill>
        <a:latin typeface="Arial" charset="0"/>
        <a:ea typeface="MS PGothic" pitchFamily="34" charset="-128"/>
        <a:cs typeface="Arial" charset="0"/>
      </a:defRPr>
    </a:lvl6pPr>
    <a:lvl7pPr marL="2743200" algn="l" defTabSz="914400" rtl="0" eaLnBrk="1" latinLnBrk="0" hangingPunct="1">
      <a:defRPr sz="800" b="1" kern="1200">
        <a:solidFill>
          <a:schemeClr val="tx1"/>
        </a:solidFill>
        <a:latin typeface="Arial" charset="0"/>
        <a:ea typeface="MS PGothic" pitchFamily="34" charset="-128"/>
        <a:cs typeface="Arial" charset="0"/>
      </a:defRPr>
    </a:lvl7pPr>
    <a:lvl8pPr marL="3200400" algn="l" defTabSz="914400" rtl="0" eaLnBrk="1" latinLnBrk="0" hangingPunct="1">
      <a:defRPr sz="800" b="1" kern="1200">
        <a:solidFill>
          <a:schemeClr val="tx1"/>
        </a:solidFill>
        <a:latin typeface="Arial" charset="0"/>
        <a:ea typeface="MS PGothic" pitchFamily="34" charset="-128"/>
        <a:cs typeface="Arial" charset="0"/>
      </a:defRPr>
    </a:lvl8pPr>
    <a:lvl9pPr marL="3657600" algn="l" defTabSz="914400" rtl="0" eaLnBrk="1" latinLnBrk="0" hangingPunct="1">
      <a:defRPr sz="800" b="1"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97D"/>
    <a:srgbClr val="92D050"/>
    <a:srgbClr val="C0504D"/>
    <a:srgbClr val="800000"/>
    <a:srgbClr val="FFC000"/>
    <a:srgbClr val="113776"/>
    <a:srgbClr val="FF8000"/>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253" autoAdjust="0"/>
    <p:restoredTop sz="83395" autoAdjust="0"/>
  </p:normalViewPr>
  <p:slideViewPr>
    <p:cSldViewPr snapToObjects="1">
      <p:cViewPr varScale="1">
        <p:scale>
          <a:sx n="65" d="100"/>
          <a:sy n="65" d="100"/>
        </p:scale>
        <p:origin x="1803"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2496" y="-90"/>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2125"/>
          </a:xfrm>
          <a:prstGeom prst="rect">
            <a:avLst/>
          </a:prstGeom>
          <a:noFill/>
          <a:ln>
            <a:noFill/>
          </a:ln>
          <a:effectLst/>
          <a:extLst/>
        </p:spPr>
        <p:txBody>
          <a:bodyPr vert="horz" wrap="square" lIns="87856" tIns="43928" rIns="87856" bIns="43928" numCol="1" anchor="t"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1" name="Rectangle 3"/>
          <p:cNvSpPr>
            <a:spLocks noGrp="1" noChangeArrowheads="1"/>
          </p:cNvSpPr>
          <p:nvPr>
            <p:ph type="dt" sz="quarter" idx="1"/>
          </p:nvPr>
        </p:nvSpPr>
        <p:spPr bwMode="auto">
          <a:xfrm>
            <a:off x="3849688" y="0"/>
            <a:ext cx="2946400" cy="492125"/>
          </a:xfrm>
          <a:prstGeom prst="rect">
            <a:avLst/>
          </a:prstGeom>
          <a:noFill/>
          <a:ln>
            <a:noFill/>
          </a:ln>
          <a:effectLst/>
          <a:extLst/>
        </p:spPr>
        <p:txBody>
          <a:bodyPr vert="horz" wrap="square" lIns="87856" tIns="43928" rIns="87856" bIns="43928" numCol="1" anchor="t" anchorCtr="0" compatLnSpc="1">
            <a:prstTxWarp prst="textNoShape">
              <a:avLst/>
            </a:prstTxWarp>
          </a:bodyPr>
          <a:lstStyle>
            <a:lvl1pPr algn="r" eaLnBrk="0" hangingPunct="0">
              <a:defRPr sz="1200">
                <a:ea typeface="MS PGothic" charset="0"/>
                <a:cs typeface="MS PGothic" charset="0"/>
              </a:defRPr>
            </a:lvl1pPr>
          </a:lstStyle>
          <a:p>
            <a:pPr>
              <a:defRPr/>
            </a:pPr>
            <a:fld id="{5C64F88B-ECA5-4509-ABD5-92145B201B66}" type="datetime1">
              <a:rPr lang="it-IT"/>
              <a:pPr>
                <a:defRPr/>
              </a:pPr>
              <a:t>19/04/2017</a:t>
            </a:fld>
            <a:endParaRPr lang="it-IT"/>
          </a:p>
        </p:txBody>
      </p:sp>
      <p:sp>
        <p:nvSpPr>
          <p:cNvPr id="37892" name="Rectangle 4"/>
          <p:cNvSpPr>
            <a:spLocks noGrp="1" noChangeArrowheads="1"/>
          </p:cNvSpPr>
          <p:nvPr>
            <p:ph type="ftr" sz="quarter" idx="2"/>
          </p:nvPr>
        </p:nvSpPr>
        <p:spPr bwMode="auto">
          <a:xfrm>
            <a:off x="0" y="9363075"/>
            <a:ext cx="2946400" cy="492125"/>
          </a:xfrm>
          <a:prstGeom prst="rect">
            <a:avLst/>
          </a:prstGeom>
          <a:noFill/>
          <a:ln>
            <a:noFill/>
          </a:ln>
          <a:effectLst/>
          <a:extLst/>
        </p:spPr>
        <p:txBody>
          <a:bodyPr vert="horz" wrap="square" lIns="87856" tIns="43928" rIns="87856" bIns="43928" numCol="1" anchor="b"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3" name="Rectangle 5"/>
          <p:cNvSpPr>
            <a:spLocks noGrp="1" noChangeArrowheads="1"/>
          </p:cNvSpPr>
          <p:nvPr>
            <p:ph type="sldNum" sz="quarter" idx="3"/>
          </p:nvPr>
        </p:nvSpPr>
        <p:spPr bwMode="auto">
          <a:xfrm>
            <a:off x="3849688" y="9363075"/>
            <a:ext cx="2946400" cy="492125"/>
          </a:xfrm>
          <a:prstGeom prst="rect">
            <a:avLst/>
          </a:prstGeom>
          <a:noFill/>
          <a:ln>
            <a:noFill/>
          </a:ln>
          <a:effectLst/>
          <a:extLst/>
        </p:spPr>
        <p:txBody>
          <a:bodyPr vert="horz" wrap="square" lIns="87856" tIns="43928" rIns="87856" bIns="43928" numCol="1" anchor="b" anchorCtr="0" compatLnSpc="1">
            <a:prstTxWarp prst="textNoShape">
              <a:avLst/>
            </a:prstTxWarp>
          </a:bodyPr>
          <a:lstStyle>
            <a:lvl1pPr algn="r" eaLnBrk="0" hangingPunct="0">
              <a:defRPr sz="1200">
                <a:ea typeface="MS PGothic" charset="0"/>
                <a:cs typeface="MS PGothic" charset="0"/>
              </a:defRPr>
            </a:lvl1pPr>
          </a:lstStyle>
          <a:p>
            <a:pPr>
              <a:defRPr/>
            </a:pPr>
            <a:fld id="{ACC9241D-128B-4167-A600-5EC1E39F5E3A}" type="slidenum">
              <a:rPr lang="it-IT"/>
              <a:pPr>
                <a:defRPr/>
              </a:pPr>
              <a:t>‹N›</a:t>
            </a:fld>
            <a:endParaRPr lang="it-IT"/>
          </a:p>
        </p:txBody>
      </p:sp>
    </p:spTree>
    <p:extLst>
      <p:ext uri="{BB962C8B-B14F-4D97-AF65-F5344CB8AC3E}">
        <p14:creationId xmlns:p14="http://schemas.microsoft.com/office/powerpoint/2010/main" val="111434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4813" cy="492125"/>
          </a:xfrm>
          <a:prstGeom prst="rect">
            <a:avLst/>
          </a:prstGeom>
          <a:noFill/>
          <a:ln>
            <a:noFill/>
          </a:ln>
          <a:extLst/>
        </p:spPr>
        <p:txBody>
          <a:bodyPr vert="horz" wrap="square" lIns="91173" tIns="45587" rIns="91173" bIns="45587" numCol="1" anchor="t" anchorCtr="0" compatLnSpc="1">
            <a:prstTxWarp prst="textNoShape">
              <a:avLst/>
            </a:prstTxWarp>
          </a:bodyPr>
          <a:lstStyle>
            <a:lvl1pPr algn="l" defTabSz="912111" eaLnBrk="1" hangingPunct="1">
              <a:defRPr sz="1200" b="0">
                <a:latin typeface="Arial" charset="0"/>
                <a:ea typeface="ＭＳ Ｐゴシック" pitchFamily="34" charset="-128"/>
                <a:cs typeface="+mn-cs"/>
              </a:defRPr>
            </a:lvl1pPr>
          </a:lstStyle>
          <a:p>
            <a:pPr>
              <a:defRPr/>
            </a:pPr>
            <a:endParaRPr lang="it-IT"/>
          </a:p>
        </p:txBody>
      </p:sp>
      <p:sp>
        <p:nvSpPr>
          <p:cNvPr id="312323" name="Rectangle 3"/>
          <p:cNvSpPr>
            <a:spLocks noGrp="1" noChangeArrowheads="1"/>
          </p:cNvSpPr>
          <p:nvPr>
            <p:ph type="dt" idx="1"/>
          </p:nvPr>
        </p:nvSpPr>
        <p:spPr bwMode="auto">
          <a:xfrm>
            <a:off x="3851275" y="0"/>
            <a:ext cx="2944813" cy="492125"/>
          </a:xfrm>
          <a:prstGeom prst="rect">
            <a:avLst/>
          </a:prstGeom>
          <a:noFill/>
          <a:ln>
            <a:noFill/>
          </a:ln>
          <a:extLst/>
        </p:spPr>
        <p:txBody>
          <a:bodyPr vert="horz" wrap="square" lIns="91173" tIns="45587" rIns="91173" bIns="45587" numCol="1" anchor="t" anchorCtr="0" compatLnSpc="1">
            <a:prstTxWarp prst="textNoShape">
              <a:avLst/>
            </a:prstTxWarp>
          </a:bodyPr>
          <a:lstStyle>
            <a:lvl1pPr algn="r" defTabSz="912111" eaLnBrk="1" hangingPunct="1">
              <a:defRPr sz="1200" b="0">
                <a:latin typeface="Arial" charset="0"/>
                <a:ea typeface="ＭＳ Ｐゴシック" pitchFamily="34" charset="-128"/>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936625" y="739775"/>
            <a:ext cx="4926013" cy="3695700"/>
          </a:xfrm>
          <a:prstGeom prst="rect">
            <a:avLst/>
          </a:prstGeom>
          <a:noFill/>
          <a:ln w="9525">
            <a:solidFill>
              <a:srgbClr val="000000"/>
            </a:solidFill>
            <a:miter lim="800000"/>
            <a:headEnd/>
            <a:tailEnd/>
          </a:ln>
        </p:spPr>
      </p:sp>
      <p:sp>
        <p:nvSpPr>
          <p:cNvPr id="312325" name="Rectangle 5"/>
          <p:cNvSpPr>
            <a:spLocks noGrp="1" noChangeArrowheads="1"/>
          </p:cNvSpPr>
          <p:nvPr>
            <p:ph type="body" sz="quarter" idx="3"/>
          </p:nvPr>
        </p:nvSpPr>
        <p:spPr bwMode="auto">
          <a:xfrm>
            <a:off x="679450" y="4681538"/>
            <a:ext cx="5438775" cy="4435475"/>
          </a:xfrm>
          <a:prstGeom prst="rect">
            <a:avLst/>
          </a:prstGeom>
          <a:noFill/>
          <a:ln>
            <a:noFill/>
          </a:ln>
          <a:extLst/>
        </p:spPr>
        <p:txBody>
          <a:bodyPr vert="horz" wrap="square" lIns="91173" tIns="45587" rIns="91173" bIns="4558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363075"/>
            <a:ext cx="2944813" cy="492125"/>
          </a:xfrm>
          <a:prstGeom prst="rect">
            <a:avLst/>
          </a:prstGeom>
          <a:noFill/>
          <a:ln>
            <a:noFill/>
          </a:ln>
          <a:extLst/>
        </p:spPr>
        <p:txBody>
          <a:bodyPr vert="horz" wrap="square" lIns="91173" tIns="45587" rIns="91173" bIns="45587" numCol="1" anchor="b" anchorCtr="0" compatLnSpc="1">
            <a:prstTxWarp prst="textNoShape">
              <a:avLst/>
            </a:prstTxWarp>
          </a:bodyPr>
          <a:lstStyle>
            <a:lvl1pPr algn="l" defTabSz="912111" eaLnBrk="1" hangingPunct="1">
              <a:defRPr sz="1200" b="0">
                <a:latin typeface="Arial" charset="0"/>
                <a:ea typeface="ＭＳ Ｐゴシック" pitchFamily="34" charset="-128"/>
                <a:cs typeface="+mn-cs"/>
              </a:defRPr>
            </a:lvl1pPr>
          </a:lstStyle>
          <a:p>
            <a:pPr>
              <a:defRPr/>
            </a:pPr>
            <a:endParaRPr lang="it-IT"/>
          </a:p>
        </p:txBody>
      </p:sp>
      <p:sp>
        <p:nvSpPr>
          <p:cNvPr id="312327" name="Rectangle 7"/>
          <p:cNvSpPr>
            <a:spLocks noGrp="1" noChangeArrowheads="1"/>
          </p:cNvSpPr>
          <p:nvPr>
            <p:ph type="sldNum" sz="quarter" idx="5"/>
          </p:nvPr>
        </p:nvSpPr>
        <p:spPr bwMode="auto">
          <a:xfrm>
            <a:off x="3851275" y="9363075"/>
            <a:ext cx="2944813" cy="492125"/>
          </a:xfrm>
          <a:prstGeom prst="rect">
            <a:avLst/>
          </a:prstGeom>
          <a:noFill/>
          <a:ln>
            <a:noFill/>
          </a:ln>
          <a:extLst/>
        </p:spPr>
        <p:txBody>
          <a:bodyPr vert="horz" wrap="square" lIns="91173" tIns="45587" rIns="91173" bIns="45587" numCol="1" anchor="b" anchorCtr="0" compatLnSpc="1">
            <a:prstTxWarp prst="textNoShape">
              <a:avLst/>
            </a:prstTxWarp>
          </a:bodyPr>
          <a:lstStyle>
            <a:lvl1pPr algn="r" defTabSz="912111" eaLnBrk="1" hangingPunct="1">
              <a:defRPr sz="1200" b="0">
                <a:ea typeface="MS PGothic" charset="0"/>
                <a:cs typeface="MS PGothic" charset="0"/>
              </a:defRPr>
            </a:lvl1pPr>
          </a:lstStyle>
          <a:p>
            <a:pPr>
              <a:defRPr/>
            </a:pPr>
            <a:fld id="{8ED9C3E5-F98B-4BE4-91EA-474CD89D2D94}" type="slidenum">
              <a:rPr lang="it-IT"/>
              <a:pPr>
                <a:defRPr/>
              </a:pPr>
              <a:t>‹N›</a:t>
            </a:fld>
            <a:endParaRPr lang="it-IT"/>
          </a:p>
        </p:txBody>
      </p:sp>
    </p:spTree>
    <p:extLst>
      <p:ext uri="{BB962C8B-B14F-4D97-AF65-F5344CB8AC3E}">
        <p14:creationId xmlns:p14="http://schemas.microsoft.com/office/powerpoint/2010/main" val="177594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p:spPr>
        <p:txBody>
          <a:bodyPr/>
          <a:lstStyle/>
          <a:p>
            <a:endParaRPr lang="it-IT"/>
          </a:p>
        </p:txBody>
      </p:sp>
      <p:sp>
        <p:nvSpPr>
          <p:cNvPr id="18435" name="Segnaposto numero diapositiva 3"/>
          <p:cNvSpPr>
            <a:spLocks noGrp="1"/>
          </p:cNvSpPr>
          <p:nvPr>
            <p:ph type="sldNum" sz="quarter" idx="5"/>
          </p:nvPr>
        </p:nvSpPr>
        <p:spPr>
          <a:noFill/>
          <a:ln>
            <a:miter lim="800000"/>
            <a:headEnd/>
            <a:tailEnd/>
          </a:ln>
        </p:spPr>
        <p:txBody>
          <a:bodyPr/>
          <a:lstStyle/>
          <a:p>
            <a:pPr defTabSz="911225"/>
            <a:fld id="{236673E4-EC25-43CD-993D-8E66DDB8215C}" type="slidenum">
              <a:rPr lang="it-IT" smtClean="0">
                <a:ea typeface="MS PGothic" pitchFamily="34" charset="-128"/>
              </a:rPr>
              <a:pPr defTabSz="911225"/>
              <a:t>1</a:t>
            </a:fld>
            <a:endParaRPr lang="it-IT">
              <a:ea typeface="MS PGothic" pitchFamily="34" charset="-128"/>
            </a:endParaRPr>
          </a:p>
        </p:txBody>
      </p:sp>
    </p:spTree>
    <p:extLst>
      <p:ext uri="{BB962C8B-B14F-4D97-AF65-F5344CB8AC3E}">
        <p14:creationId xmlns:p14="http://schemas.microsoft.com/office/powerpoint/2010/main" val="183690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103686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quarter" idx="1"/>
          </p:nvPr>
        </p:nvSpPr>
        <p:spPr>
          <a:xfrm>
            <a:off x="395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395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028" name="Immagine 6" descr="format2"/>
          <p:cNvPicPr>
            <a:picLocks noChangeAspect="1" noChangeArrowheads="1"/>
          </p:cNvPicPr>
          <p:nvPr userDrawn="1"/>
        </p:nvPicPr>
        <p:blipFill>
          <a:blip r:embed="rId15"/>
          <a:srcRect/>
          <a:stretch>
            <a:fillRect/>
          </a:stretch>
        </p:blipFill>
        <p:spPr bwMode="auto">
          <a:xfrm>
            <a:off x="22225" y="6324600"/>
            <a:ext cx="1077913" cy="514350"/>
          </a:xfrm>
          <a:prstGeom prst="rect">
            <a:avLst/>
          </a:prstGeom>
          <a:noFill/>
          <a:ln w="9525">
            <a:noFill/>
            <a:miter lim="800000"/>
            <a:headEnd/>
            <a:tailEnd/>
          </a:ln>
        </p:spPr>
      </p:pic>
      <p:sp>
        <p:nvSpPr>
          <p:cNvPr id="2" name="Text Box 8"/>
          <p:cNvSpPr txBox="1">
            <a:spLocks noChangeArrowheads="1"/>
          </p:cNvSpPr>
          <p:nvPr userDrawn="1"/>
        </p:nvSpPr>
        <p:spPr bwMode="auto">
          <a:xfrm>
            <a:off x="2814638" y="6589713"/>
            <a:ext cx="6337300" cy="304800"/>
          </a:xfrm>
          <a:prstGeom prst="rect">
            <a:avLst/>
          </a:prstGeom>
          <a:noFill/>
          <a:ln w="9525">
            <a:noFill/>
            <a:miter lim="800000"/>
            <a:headEnd/>
            <a:tailEnd/>
          </a:ln>
          <a:effectLst/>
        </p:spPr>
        <p:txBody>
          <a:bodyPr>
            <a:spAutoFit/>
          </a:bodyPr>
          <a:lstStyle/>
          <a:p>
            <a:pPr algn="r">
              <a:spcBef>
                <a:spcPct val="50000"/>
              </a:spcBef>
              <a:defRPr/>
            </a:pPr>
            <a:r>
              <a:rPr lang="it-IT" sz="900" b="0" dirty="0">
                <a:solidFill>
                  <a:srgbClr val="1F497D"/>
                </a:solidFill>
                <a:latin typeface="Calibri" panose="020F0502020204030204" pitchFamily="34" charset="0"/>
              </a:rPr>
              <a:t>rimini, 21 aprile 2017 </a:t>
            </a:r>
            <a:r>
              <a:rPr lang="it-IT" sz="1400" b="0" dirty="0">
                <a:latin typeface="Calibri" panose="020F0502020204030204" pitchFamily="34" charset="0"/>
              </a:rPr>
              <a:t>| </a:t>
            </a:r>
            <a:fld id="{2DD48E91-4890-4563-8EB1-67C48903E1EA}" type="slidenum">
              <a:rPr lang="it-IT" sz="1400">
                <a:latin typeface="Calibri" panose="020F0502020204030204" pitchFamily="34" charset="0"/>
              </a:rPr>
              <a:pPr algn="r">
                <a:spcBef>
                  <a:spcPct val="50000"/>
                </a:spcBef>
                <a:defRPr/>
              </a:pPr>
              <a:t>‹N›</a:t>
            </a:fld>
            <a:endParaRPr lang="it-IT" sz="1400"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0.jpeg"/><Relationship Id="rId7" Type="http://schemas.openxmlformats.org/officeDocument/2006/relationships/image" Target="../media/image26.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25.emf"/><Relationship Id="rId11" Type="http://schemas.microsoft.com/office/2007/relationships/hdphoto" Target="../media/hdphoto1.wdp"/><Relationship Id="rId5" Type="http://schemas.openxmlformats.org/officeDocument/2006/relationships/image" Target="../media/image24.emf"/><Relationship Id="rId10" Type="http://schemas.openxmlformats.org/officeDocument/2006/relationships/image" Target="../media/image15.png"/><Relationship Id="rId4" Type="http://schemas.openxmlformats.org/officeDocument/2006/relationships/image" Target="../media/image23.emf"/><Relationship Id="rId9"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14.emf"/><Relationship Id="rId7" Type="http://schemas.openxmlformats.org/officeDocument/2006/relationships/image" Target="../media/image35.e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4.emf"/><Relationship Id="rId11" Type="http://schemas.microsoft.com/office/2007/relationships/hdphoto" Target="../media/hdphoto1.wdp"/><Relationship Id="rId5" Type="http://schemas.openxmlformats.org/officeDocument/2006/relationships/image" Target="../media/image33.emf"/><Relationship Id="rId10" Type="http://schemas.openxmlformats.org/officeDocument/2006/relationships/image" Target="../media/image15.png"/><Relationship Id="rId4" Type="http://schemas.openxmlformats.org/officeDocument/2006/relationships/image" Target="../media/image32.emf"/><Relationship Id="rId9"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14.emf"/><Relationship Id="rId7" Type="http://schemas.openxmlformats.org/officeDocument/2006/relationships/image" Target="../media/image47.e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6.emf"/><Relationship Id="rId11" Type="http://schemas.microsoft.com/office/2007/relationships/hdphoto" Target="../media/hdphoto1.wdp"/><Relationship Id="rId5" Type="http://schemas.openxmlformats.org/officeDocument/2006/relationships/image" Target="../media/image45.emf"/><Relationship Id="rId10" Type="http://schemas.openxmlformats.org/officeDocument/2006/relationships/image" Target="../media/image15.png"/><Relationship Id="rId4" Type="http://schemas.openxmlformats.org/officeDocument/2006/relationships/image" Target="../media/image44.emf"/><Relationship Id="rId9" Type="http://schemas.openxmlformats.org/officeDocument/2006/relationships/image" Target="../media/image49.emf"/></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emf"/><Relationship Id="rId1" Type="http://schemas.openxmlformats.org/officeDocument/2006/relationships/slideLayout" Target="../slideLayouts/slideLayout7.xml"/><Relationship Id="rId6" Type="http://schemas.openxmlformats.org/officeDocument/2006/relationships/image" Target="../media/image72.gif"/><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6.emf"/><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11" Type="http://schemas.openxmlformats.org/officeDocument/2006/relationships/image" Target="../media/image86.png"/><Relationship Id="rId5" Type="http://schemas.openxmlformats.org/officeDocument/2006/relationships/image" Target="../media/image82.png"/><Relationship Id="rId10" Type="http://schemas.openxmlformats.org/officeDocument/2006/relationships/image" Target="../media/image85.png"/><Relationship Id="rId4" Type="http://schemas.openxmlformats.org/officeDocument/2006/relationships/image" Target="../media/image81.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6" descr="forma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546" y="44624"/>
            <a:ext cx="2478088" cy="1181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asellaDiTesto 13"/>
          <p:cNvSpPr txBox="1">
            <a:spLocks noChangeArrowheads="1"/>
          </p:cNvSpPr>
          <p:nvPr/>
        </p:nvSpPr>
        <p:spPr bwMode="auto">
          <a:xfrm>
            <a:off x="179512" y="5089247"/>
            <a:ext cx="8784976" cy="1508105"/>
          </a:xfrm>
          <a:prstGeom prst="rect">
            <a:avLst/>
          </a:prstGeom>
          <a:noFill/>
          <a:ln w="9525">
            <a:noFill/>
            <a:miter lim="800000"/>
            <a:headEnd/>
            <a:tailEnd/>
          </a:ln>
        </p:spPr>
        <p:txBody>
          <a:bodyPr wrap="square">
            <a:spAutoFit/>
          </a:bodyPr>
          <a:lstStyle/>
          <a:p>
            <a:r>
              <a:rPr lang="it-IT" sz="3000" dirty="0">
                <a:solidFill>
                  <a:srgbClr val="1F4E79"/>
                </a:solidFill>
                <a:latin typeface="Calibri" panose="020F0502020204030204" pitchFamily="34" charset="0"/>
              </a:rPr>
              <a:t>Osservatorio sulle imprese del settore della mobilità</a:t>
            </a:r>
          </a:p>
          <a:p>
            <a:pPr>
              <a:lnSpc>
                <a:spcPct val="130000"/>
              </a:lnSpc>
              <a:spcBef>
                <a:spcPts val="600"/>
              </a:spcBef>
            </a:pPr>
            <a:r>
              <a:rPr lang="it-IT" sz="2400" b="0" i="1" dirty="0">
                <a:solidFill>
                  <a:schemeClr val="bg1">
                    <a:lumMod val="50000"/>
                  </a:schemeClr>
                </a:solidFill>
                <a:latin typeface="Calibri" panose="020F0502020204030204" pitchFamily="34" charset="0"/>
              </a:rPr>
              <a:t>secondo semestre 2016</a:t>
            </a:r>
          </a:p>
          <a:p>
            <a:pPr>
              <a:lnSpc>
                <a:spcPct val="130000"/>
              </a:lnSpc>
              <a:spcBef>
                <a:spcPts val="600"/>
              </a:spcBef>
            </a:pPr>
            <a:r>
              <a:rPr lang="it-IT" sz="1600" b="0" dirty="0">
                <a:solidFill>
                  <a:srgbClr val="1F4E79"/>
                </a:solidFill>
                <a:latin typeface="Calibri" panose="020F0502020204030204" pitchFamily="34" charset="0"/>
              </a:rPr>
              <a:t>rimini, 21 aprile 2017 (15236ccz/01)</a:t>
            </a:r>
          </a:p>
        </p:txBody>
      </p:sp>
      <p:pic>
        <p:nvPicPr>
          <p:cNvPr id="15" name="Picture 8" descr="Risultati immagini per confcommercio mobilit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23" y="358347"/>
            <a:ext cx="3479380" cy="897397"/>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5"/>
          <a:stretch>
            <a:fillRect/>
          </a:stretch>
        </p:blipFill>
        <p:spPr>
          <a:xfrm>
            <a:off x="193023" y="1405402"/>
            <a:ext cx="8771465" cy="352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0" y="3933056"/>
            <a:ext cx="9144000" cy="2924944"/>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ctangle 2"/>
          <p:cNvSpPr txBox="1">
            <a:spLocks noChangeArrowheads="1"/>
          </p:cNvSpPr>
          <p:nvPr/>
        </p:nvSpPr>
        <p:spPr bwMode="auto">
          <a:xfrm>
            <a:off x="1403648" y="4149080"/>
            <a:ext cx="7592152" cy="2554545"/>
          </a:xfrm>
          <a:prstGeom prst="rect">
            <a:avLst/>
          </a:prstGeom>
          <a:noFill/>
          <a:ln>
            <a:noFill/>
          </a:ln>
          <a:extLst/>
        </p:spPr>
        <p:txBody>
          <a:bodyPr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8000" b="0" kern="0" dirty="0">
                <a:solidFill>
                  <a:schemeClr val="bg1"/>
                </a:solidFill>
                <a:latin typeface="Calibri" panose="020F0502020204030204" pitchFamily="34" charset="0"/>
                <a:cs typeface="Arial" pitchFamily="34" charset="0"/>
              </a:rPr>
              <a:t>demografia delle imprese</a:t>
            </a:r>
          </a:p>
        </p:txBody>
      </p:sp>
      <p:pic>
        <p:nvPicPr>
          <p:cNvPr id="7" name="Immagine 6"/>
          <p:cNvPicPr>
            <a:picLocks noChangeAspect="1"/>
          </p:cNvPicPr>
          <p:nvPr/>
        </p:nvPicPr>
        <p:blipFill>
          <a:blip r:embed="rId2"/>
          <a:stretch>
            <a:fillRect/>
          </a:stretch>
        </p:blipFill>
        <p:spPr>
          <a:xfrm>
            <a:off x="6640" y="7754"/>
            <a:ext cx="9129985" cy="3672610"/>
          </a:xfrm>
          <a:prstGeom prst="rect">
            <a:avLst/>
          </a:prstGeom>
        </p:spPr>
      </p:pic>
    </p:spTree>
    <p:extLst>
      <p:ext uri="{BB962C8B-B14F-4D97-AF65-F5344CB8AC3E}">
        <p14:creationId xmlns:p14="http://schemas.microsoft.com/office/powerpoint/2010/main" val="38406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4"/>
          <a:stretch>
            <a:fillRect/>
          </a:stretch>
        </p:blipFill>
        <p:spPr>
          <a:xfrm>
            <a:off x="410284" y="2492896"/>
            <a:ext cx="4028063" cy="3244230"/>
          </a:xfrm>
          <a:prstGeom prst="rect">
            <a:avLst/>
          </a:prstGeom>
        </p:spPr>
      </p:pic>
      <p:sp>
        <p:nvSpPr>
          <p:cNvPr id="12" name="Titolo 6"/>
          <p:cNvSpPr txBox="1">
            <a:spLocks/>
          </p:cNvSpPr>
          <p:nvPr/>
        </p:nvSpPr>
        <p:spPr bwMode="auto">
          <a:xfrm>
            <a:off x="395288" y="188913"/>
            <a:ext cx="8641208"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a:solidFill>
                  <a:srgbClr val="364E88"/>
                </a:solidFill>
                <a:latin typeface="Calibri" panose="020F0502020204030204" pitchFamily="34" charset="0"/>
              </a:rPr>
              <a:t>iscrizioni </a:t>
            </a:r>
            <a:r>
              <a:rPr lang="it-IT" sz="2000" dirty="0">
                <a:solidFill>
                  <a:srgbClr val="0C4B92"/>
                </a:solidFill>
                <a:latin typeface="Calibri" panose="020F0502020204030204" pitchFamily="34" charset="0"/>
              </a:rPr>
              <a:t>| </a:t>
            </a:r>
            <a:r>
              <a:rPr lang="it-IT" sz="2000" dirty="0">
                <a:latin typeface="Calibri" panose="020F0502020204030204" pitchFamily="34" charset="0"/>
              </a:rPr>
              <a:t>in </a:t>
            </a:r>
            <a:r>
              <a:rPr lang="it-IT" sz="2000" u="sng" dirty="0">
                <a:latin typeface="Calibri" panose="020F0502020204030204" pitchFamily="34" charset="0"/>
              </a:rPr>
              <a:t>EMILIA ROMAGNA</a:t>
            </a:r>
            <a:r>
              <a:rPr lang="it-IT" sz="2000" dirty="0">
                <a:latin typeface="Calibri" panose="020F0502020204030204" pitchFamily="34" charset="0"/>
              </a:rPr>
              <a:t>, a fine 2016, sono nate </a:t>
            </a:r>
            <a:r>
              <a:rPr lang="it-IT" sz="2000" u="sng" dirty="0">
                <a:latin typeface="Calibri" panose="020F0502020204030204" pitchFamily="34" charset="0"/>
              </a:rPr>
              <a:t>386 NUOVE IMPRESE OPERATIVE NEL SETTORE DELLA MOBILITÀ</a:t>
            </a:r>
            <a:r>
              <a:rPr lang="it-IT" sz="2000" dirty="0">
                <a:latin typeface="Calibri" panose="020F0502020204030204" pitchFamily="34" charset="0"/>
              </a:rPr>
              <a:t>… si tratta di un dato in calo rispetto a quello registrato al 31 dicembre 2015…</a:t>
            </a:r>
          </a:p>
        </p:txBody>
      </p:sp>
      <p:sp>
        <p:nvSpPr>
          <p:cNvPr id="31" name="CasellaDiTesto 30"/>
          <p:cNvSpPr txBox="1"/>
          <p:nvPr/>
        </p:nvSpPr>
        <p:spPr>
          <a:xfrm>
            <a:off x="395288" y="1556792"/>
            <a:ext cx="840302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Settore della mobilità – Nuove imprese nate</a:t>
            </a:r>
          </a:p>
          <a:p>
            <a:r>
              <a:rPr lang="it-IT" sz="2000" dirty="0">
                <a:solidFill>
                  <a:srgbClr val="008000"/>
                </a:solidFill>
                <a:latin typeface="Calibri" panose="020F0502020204030204" pitchFamily="34" charset="0"/>
              </a:rPr>
              <a:t>(EMILIA ROMAGNA)</a:t>
            </a:r>
            <a:endParaRPr lang="it-IT" sz="2000" b="1" u="sng" dirty="0">
              <a:solidFill>
                <a:srgbClr val="008000"/>
              </a:solidFill>
              <a:latin typeface="Calibri" panose="020F0502020204030204" pitchFamily="34" charset="0"/>
            </a:endParaRPr>
          </a:p>
        </p:txBody>
      </p:sp>
      <p:sp>
        <p:nvSpPr>
          <p:cNvPr id="22" name="Rettangolo 21"/>
          <p:cNvSpPr/>
          <p:nvPr/>
        </p:nvSpPr>
        <p:spPr bwMode="auto">
          <a:xfrm>
            <a:off x="5892474" y="4128323"/>
            <a:ext cx="2841243" cy="181588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dirty="0">
                <a:ln>
                  <a:noFill/>
                </a:ln>
                <a:solidFill>
                  <a:srgbClr val="FF0000"/>
                </a:solidFill>
                <a:effectLst/>
                <a:latin typeface="Calibri" panose="020F0502020204030204" pitchFamily="34" charset="0"/>
              </a:rPr>
              <a:t>Imprese della mobilità nuove nate al 31 dicembre 2016</a:t>
            </a:r>
            <a:endParaRPr kumimoji="0" lang="it-IT" sz="2800" b="1" i="0" u="none" strike="noStrike" cap="none" normalizeH="0" baseline="0" dirty="0">
              <a:ln>
                <a:noFill/>
              </a:ln>
              <a:solidFill>
                <a:srgbClr val="FF0000"/>
              </a:solidFill>
              <a:effectLst/>
              <a:latin typeface="Calibri" panose="020F0502020204030204" pitchFamily="34" charset="0"/>
            </a:endParaRPr>
          </a:p>
        </p:txBody>
      </p:sp>
      <p:sp>
        <p:nvSpPr>
          <p:cNvPr id="6" name="CasellaDiTesto 5"/>
          <p:cNvSpPr txBox="1"/>
          <p:nvPr/>
        </p:nvSpPr>
        <p:spPr>
          <a:xfrm>
            <a:off x="520084" y="3855295"/>
            <a:ext cx="535724" cy="338554"/>
          </a:xfrm>
          <a:prstGeom prst="rect">
            <a:avLst/>
          </a:prstGeom>
          <a:noFill/>
        </p:spPr>
        <p:txBody>
          <a:bodyPr wrap="square" rtlCol="0">
            <a:spAutoFit/>
          </a:bodyPr>
          <a:lstStyle/>
          <a:p>
            <a:r>
              <a:rPr lang="it-IT" sz="1600" dirty="0">
                <a:latin typeface="Calibri" panose="020F0502020204030204" pitchFamily="34" charset="0"/>
              </a:rPr>
              <a:t>412</a:t>
            </a:r>
          </a:p>
        </p:txBody>
      </p:sp>
      <p:sp>
        <p:nvSpPr>
          <p:cNvPr id="25" name="CasellaDiTesto 24"/>
          <p:cNvSpPr txBox="1"/>
          <p:nvPr/>
        </p:nvSpPr>
        <p:spPr>
          <a:xfrm>
            <a:off x="4175956" y="4036313"/>
            <a:ext cx="792088" cy="461665"/>
          </a:xfrm>
          <a:prstGeom prst="rect">
            <a:avLst/>
          </a:prstGeom>
          <a:noFill/>
        </p:spPr>
        <p:txBody>
          <a:bodyPr wrap="square" rtlCol="0">
            <a:spAutoFit/>
          </a:bodyPr>
          <a:lstStyle/>
          <a:p>
            <a:r>
              <a:rPr lang="it-IT" sz="2400" dirty="0">
                <a:latin typeface="Calibri" panose="020F0502020204030204" pitchFamily="34" charset="0"/>
              </a:rPr>
              <a:t>386</a:t>
            </a:r>
          </a:p>
        </p:txBody>
      </p:sp>
      <p:pic>
        <p:nvPicPr>
          <p:cNvPr id="26" name="Picture 4" descr="Risultati immagini per cerchio evidenziatore ross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3871890" y="3925959"/>
            <a:ext cx="1224922" cy="6838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106"/>
          <p:cNvGrpSpPr/>
          <p:nvPr>
            <p:custDataLst>
              <p:tags r:id="rId1"/>
            </p:custDataLst>
          </p:nvPr>
        </p:nvGrpSpPr>
        <p:grpSpPr>
          <a:xfrm rot="473323">
            <a:off x="5577653" y="4353082"/>
            <a:ext cx="209492" cy="289671"/>
            <a:chOff x="2515588" y="3986167"/>
            <a:chExt cx="304712" cy="260335"/>
          </a:xfrm>
          <a:solidFill>
            <a:srgbClr val="FF0000"/>
          </a:solidFill>
        </p:grpSpPr>
        <p:sp>
          <p:nvSpPr>
            <p:cNvPr id="35" name="Freeform 306"/>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6" name="Freeform 334"/>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37" name="Freeform 271"/>
          <p:cNvSpPr>
            <a:spLocks noEditPoints="1"/>
          </p:cNvSpPr>
          <p:nvPr>
            <p:custDataLst>
              <p:tags r:id="rId2"/>
            </p:custDataLst>
          </p:nvPr>
        </p:nvSpPr>
        <p:spPr bwMode="auto">
          <a:xfrm rot="5233968">
            <a:off x="5207180" y="4042503"/>
            <a:ext cx="271151" cy="68604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41" name="CasellaDiTesto 40"/>
          <p:cNvSpPr txBox="1"/>
          <p:nvPr/>
        </p:nvSpPr>
        <p:spPr>
          <a:xfrm>
            <a:off x="3851920" y="3375618"/>
            <a:ext cx="535724" cy="338554"/>
          </a:xfrm>
          <a:prstGeom prst="rect">
            <a:avLst/>
          </a:prstGeom>
          <a:noFill/>
        </p:spPr>
        <p:txBody>
          <a:bodyPr wrap="square" rtlCol="0">
            <a:spAutoFit/>
          </a:bodyPr>
          <a:lstStyle/>
          <a:p>
            <a:r>
              <a:rPr lang="it-IT" sz="1600" dirty="0">
                <a:latin typeface="Calibri" panose="020F0502020204030204" pitchFamily="34" charset="0"/>
              </a:rPr>
              <a:t>431</a:t>
            </a:r>
          </a:p>
        </p:txBody>
      </p:sp>
      <p:sp>
        <p:nvSpPr>
          <p:cNvPr id="15" name="Rettangolo 14"/>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(EMILIA ROMAGNA)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19" name="Rettangolo 18"/>
          <p:cNvSpPr>
            <a:spLocks noChangeArrowheads="1"/>
          </p:cNvSpPr>
          <p:nvPr/>
        </p:nvSpPr>
        <p:spPr bwMode="auto">
          <a:xfrm>
            <a:off x="395287" y="6291968"/>
            <a:ext cx="8256018" cy="334580"/>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Infocamere</a:t>
            </a:r>
            <a:r>
              <a:rPr lang="it-IT" sz="1200" b="0" dirty="0">
                <a:latin typeface="Calibri" panose="020F0502020204030204" pitchFamily="34" charset="0"/>
              </a:rPr>
              <a:t> (</a:t>
            </a:r>
            <a:r>
              <a:rPr lang="it-IT" sz="1200" b="0" dirty="0" err="1">
                <a:latin typeface="Calibri" panose="020F0502020204030204" pitchFamily="34" charset="0"/>
              </a:rPr>
              <a:t>Movimprese</a:t>
            </a:r>
            <a:r>
              <a:rPr lang="it-IT" sz="1200" b="0" dirty="0">
                <a:latin typeface="Calibri" panose="020F0502020204030204" pitchFamily="34" charset="0"/>
              </a:rPr>
              <a:t>)</a:t>
            </a:r>
            <a:endParaRPr lang="it-IT" sz="1200" b="0" i="1" dirty="0">
              <a:latin typeface="Calibri" panose="020F0502020204030204" pitchFamily="34" charset="0"/>
            </a:endParaRPr>
          </a:p>
        </p:txBody>
      </p:sp>
    </p:spTree>
    <p:extLst>
      <p:ext uri="{BB962C8B-B14F-4D97-AF65-F5344CB8AC3E}">
        <p14:creationId xmlns:p14="http://schemas.microsoft.com/office/powerpoint/2010/main" val="142306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p:cNvPicPr>
            <a:picLocks noChangeAspect="1"/>
          </p:cNvPicPr>
          <p:nvPr/>
        </p:nvPicPr>
        <p:blipFill>
          <a:blip r:embed="rId4"/>
          <a:stretch>
            <a:fillRect/>
          </a:stretch>
        </p:blipFill>
        <p:spPr>
          <a:xfrm>
            <a:off x="413704" y="2491581"/>
            <a:ext cx="4028063" cy="3244230"/>
          </a:xfrm>
          <a:prstGeom prst="rect">
            <a:avLst/>
          </a:prstGeom>
        </p:spPr>
      </p:pic>
      <p:pic>
        <p:nvPicPr>
          <p:cNvPr id="39" name="Picture 4" descr="Risultati immagini per cerchio evidenziatore ross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3744774" y="3814064"/>
            <a:ext cx="1224922" cy="683892"/>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6"/>
          <p:cNvSpPr txBox="1">
            <a:spLocks/>
          </p:cNvSpPr>
          <p:nvPr/>
        </p:nvSpPr>
        <p:spPr bwMode="auto">
          <a:xfrm>
            <a:off x="395288" y="188913"/>
            <a:ext cx="848256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a:solidFill>
                  <a:srgbClr val="364E88"/>
                </a:solidFill>
                <a:latin typeface="Calibri" panose="020F0502020204030204" pitchFamily="34" charset="0"/>
              </a:rPr>
              <a:t>cessazioni | </a:t>
            </a:r>
            <a:r>
              <a:rPr lang="it-IT" sz="2000" dirty="0">
                <a:latin typeface="Calibri" panose="020F0502020204030204" pitchFamily="34" charset="0"/>
              </a:rPr>
              <a:t>in </a:t>
            </a:r>
            <a:r>
              <a:rPr lang="it-IT" sz="2000" u="sng" dirty="0">
                <a:latin typeface="Calibri" panose="020F0502020204030204" pitchFamily="34" charset="0"/>
              </a:rPr>
              <a:t>EMILIA ROMAGNA</a:t>
            </a:r>
            <a:r>
              <a:rPr lang="it-IT" sz="2000" dirty="0">
                <a:latin typeface="Calibri" panose="020F0502020204030204" pitchFamily="34" charset="0"/>
              </a:rPr>
              <a:t>, a fine 2016, </a:t>
            </a:r>
            <a:r>
              <a:rPr lang="it-IT" sz="2000" u="sng" dirty="0">
                <a:latin typeface="Calibri" panose="020F0502020204030204" pitchFamily="34" charset="0"/>
              </a:rPr>
              <a:t>SONO CESSATE 508 IMPRESE OPERATIVE NEL SETTORE DELLA MOBILITÀ</a:t>
            </a:r>
            <a:r>
              <a:rPr lang="it-IT" sz="2000" dirty="0">
                <a:latin typeface="Calibri" panose="020F0502020204030204" pitchFamily="34" charset="0"/>
              </a:rPr>
              <a:t>… si tratta di un dato praticamente identico a quello registrato al 31 dicembre 2015…</a:t>
            </a:r>
          </a:p>
        </p:txBody>
      </p:sp>
      <p:sp>
        <p:nvSpPr>
          <p:cNvPr id="28" name="CasellaDiTesto 27"/>
          <p:cNvSpPr txBox="1"/>
          <p:nvPr/>
        </p:nvSpPr>
        <p:spPr>
          <a:xfrm>
            <a:off x="395288" y="1556792"/>
            <a:ext cx="840302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Settore della mobilità – Imprese cessate</a:t>
            </a:r>
          </a:p>
          <a:p>
            <a:r>
              <a:rPr lang="it-IT" sz="2000" dirty="0">
                <a:solidFill>
                  <a:srgbClr val="008000"/>
                </a:solidFill>
                <a:latin typeface="Calibri" panose="020F0502020204030204" pitchFamily="34" charset="0"/>
              </a:rPr>
              <a:t>(EMILIA ROMAGNA)</a:t>
            </a:r>
            <a:endParaRPr lang="it-IT" sz="2000" u="sng" dirty="0">
              <a:solidFill>
                <a:srgbClr val="008000"/>
              </a:solidFill>
              <a:latin typeface="Calibri" panose="020F0502020204030204" pitchFamily="34" charset="0"/>
            </a:endParaRPr>
          </a:p>
        </p:txBody>
      </p:sp>
      <p:sp>
        <p:nvSpPr>
          <p:cNvPr id="33" name="Rettangolo 32"/>
          <p:cNvSpPr/>
          <p:nvPr/>
        </p:nvSpPr>
        <p:spPr bwMode="auto">
          <a:xfrm>
            <a:off x="5704449" y="4054016"/>
            <a:ext cx="2841243" cy="181588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it-IT" sz="2800" dirty="0">
                <a:solidFill>
                  <a:srgbClr val="FF0000"/>
                </a:solidFill>
                <a:latin typeface="Calibri" panose="020F0502020204030204" pitchFamily="34" charset="0"/>
              </a:rPr>
              <a:t>I</a:t>
            </a:r>
            <a:r>
              <a:rPr kumimoji="0" lang="it-IT" sz="2800" b="1" i="0" u="none" strike="noStrike" cap="none" normalizeH="0" dirty="0">
                <a:ln>
                  <a:noFill/>
                </a:ln>
                <a:solidFill>
                  <a:srgbClr val="FF0000"/>
                </a:solidFill>
                <a:effectLst/>
                <a:latin typeface="Calibri" panose="020F0502020204030204" pitchFamily="34" charset="0"/>
              </a:rPr>
              <a:t>mprese della mobilità cessate al 31 dicembre 2016</a:t>
            </a:r>
            <a:endParaRPr kumimoji="0" lang="it-IT" sz="2800" b="1" i="0" u="none" strike="noStrike" cap="none" normalizeH="0" baseline="0" dirty="0">
              <a:ln>
                <a:noFill/>
              </a:ln>
              <a:solidFill>
                <a:srgbClr val="FF0000"/>
              </a:solidFill>
              <a:effectLst/>
              <a:latin typeface="Calibri" panose="020F0502020204030204" pitchFamily="34" charset="0"/>
            </a:endParaRPr>
          </a:p>
        </p:txBody>
      </p:sp>
      <p:sp>
        <p:nvSpPr>
          <p:cNvPr id="37" name="CasellaDiTesto 36"/>
          <p:cNvSpPr txBox="1"/>
          <p:nvPr/>
        </p:nvSpPr>
        <p:spPr>
          <a:xfrm>
            <a:off x="781742" y="4024135"/>
            <a:ext cx="535724" cy="338554"/>
          </a:xfrm>
          <a:prstGeom prst="rect">
            <a:avLst/>
          </a:prstGeom>
          <a:noFill/>
        </p:spPr>
        <p:txBody>
          <a:bodyPr wrap="square" rtlCol="0">
            <a:spAutoFit/>
          </a:bodyPr>
          <a:lstStyle/>
          <a:p>
            <a:r>
              <a:rPr lang="it-IT" sz="1600" dirty="0">
                <a:latin typeface="Calibri" panose="020F0502020204030204" pitchFamily="34" charset="0"/>
              </a:rPr>
              <a:t>528</a:t>
            </a:r>
          </a:p>
        </p:txBody>
      </p:sp>
      <p:sp>
        <p:nvSpPr>
          <p:cNvPr id="38" name="CasellaDiTesto 37"/>
          <p:cNvSpPr txBox="1"/>
          <p:nvPr/>
        </p:nvSpPr>
        <p:spPr>
          <a:xfrm>
            <a:off x="4087015" y="3938197"/>
            <a:ext cx="792088" cy="461665"/>
          </a:xfrm>
          <a:prstGeom prst="rect">
            <a:avLst/>
          </a:prstGeom>
          <a:noFill/>
        </p:spPr>
        <p:txBody>
          <a:bodyPr wrap="square" rtlCol="0">
            <a:spAutoFit/>
          </a:bodyPr>
          <a:lstStyle/>
          <a:p>
            <a:r>
              <a:rPr lang="it-IT" sz="2400" dirty="0">
                <a:latin typeface="Calibri" panose="020F0502020204030204" pitchFamily="34" charset="0"/>
              </a:rPr>
              <a:t>508</a:t>
            </a:r>
          </a:p>
        </p:txBody>
      </p:sp>
      <p:grpSp>
        <p:nvGrpSpPr>
          <p:cNvPr id="40" name="Group 106"/>
          <p:cNvGrpSpPr/>
          <p:nvPr>
            <p:custDataLst>
              <p:tags r:id="rId1"/>
            </p:custDataLst>
          </p:nvPr>
        </p:nvGrpSpPr>
        <p:grpSpPr>
          <a:xfrm rot="473323">
            <a:off x="5450537" y="4241187"/>
            <a:ext cx="209492" cy="289671"/>
            <a:chOff x="2515588" y="3986167"/>
            <a:chExt cx="304712" cy="260335"/>
          </a:xfrm>
          <a:solidFill>
            <a:srgbClr val="FF0000"/>
          </a:solidFill>
        </p:grpSpPr>
        <p:sp>
          <p:nvSpPr>
            <p:cNvPr id="41" name="Freeform 306"/>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42" name="Freeform 334"/>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43" name="Freeform 271"/>
          <p:cNvSpPr>
            <a:spLocks noEditPoints="1"/>
          </p:cNvSpPr>
          <p:nvPr>
            <p:custDataLst>
              <p:tags r:id="rId2"/>
            </p:custDataLst>
          </p:nvPr>
        </p:nvSpPr>
        <p:spPr bwMode="auto">
          <a:xfrm rot="5233968">
            <a:off x="5080064" y="3930608"/>
            <a:ext cx="271151" cy="68604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5" name="Rettangolo 14"/>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(EMILIA ROMAGNA)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18" name="Rettangolo 17"/>
          <p:cNvSpPr>
            <a:spLocks noChangeArrowheads="1"/>
          </p:cNvSpPr>
          <p:nvPr/>
        </p:nvSpPr>
        <p:spPr bwMode="auto">
          <a:xfrm>
            <a:off x="395287" y="6291968"/>
            <a:ext cx="8256018" cy="334580"/>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Infocamere</a:t>
            </a:r>
            <a:r>
              <a:rPr lang="it-IT" sz="1200" b="0" dirty="0">
                <a:latin typeface="Calibri" panose="020F0502020204030204" pitchFamily="34" charset="0"/>
              </a:rPr>
              <a:t> (</a:t>
            </a:r>
            <a:r>
              <a:rPr lang="it-IT" sz="1200" b="0" dirty="0" err="1">
                <a:latin typeface="Calibri" panose="020F0502020204030204" pitchFamily="34" charset="0"/>
              </a:rPr>
              <a:t>Movimprese</a:t>
            </a:r>
            <a:r>
              <a:rPr lang="it-IT" sz="1200" b="0" dirty="0">
                <a:latin typeface="Calibri" panose="020F0502020204030204" pitchFamily="34" charset="0"/>
              </a:rPr>
              <a:t>)</a:t>
            </a:r>
            <a:endParaRPr lang="it-IT" sz="1200" b="0" i="1" dirty="0">
              <a:latin typeface="Calibri" panose="020F0502020204030204" pitchFamily="34" charset="0"/>
            </a:endParaRPr>
          </a:p>
        </p:txBody>
      </p:sp>
      <p:sp>
        <p:nvSpPr>
          <p:cNvPr id="44" name="CasellaDiTesto 43"/>
          <p:cNvSpPr txBox="1"/>
          <p:nvPr/>
        </p:nvSpPr>
        <p:spPr>
          <a:xfrm>
            <a:off x="3482181" y="4010094"/>
            <a:ext cx="535724" cy="338554"/>
          </a:xfrm>
          <a:prstGeom prst="rect">
            <a:avLst/>
          </a:prstGeom>
          <a:noFill/>
        </p:spPr>
        <p:txBody>
          <a:bodyPr wrap="square" rtlCol="0">
            <a:spAutoFit/>
          </a:bodyPr>
          <a:lstStyle/>
          <a:p>
            <a:r>
              <a:rPr lang="it-IT" sz="1600" dirty="0">
                <a:latin typeface="Calibri" panose="020F0502020204030204" pitchFamily="34" charset="0"/>
              </a:rPr>
              <a:t>507</a:t>
            </a:r>
          </a:p>
        </p:txBody>
      </p:sp>
    </p:spTree>
    <p:extLst>
      <p:ext uri="{BB962C8B-B14F-4D97-AF65-F5344CB8AC3E}">
        <p14:creationId xmlns:p14="http://schemas.microsoft.com/office/powerpoint/2010/main" val="768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p:cNvPicPr>
            <a:picLocks noChangeAspect="1"/>
          </p:cNvPicPr>
          <p:nvPr/>
        </p:nvPicPr>
        <p:blipFill>
          <a:blip r:embed="rId4"/>
          <a:stretch>
            <a:fillRect/>
          </a:stretch>
        </p:blipFill>
        <p:spPr>
          <a:xfrm>
            <a:off x="413233" y="2490173"/>
            <a:ext cx="4028063" cy="3244230"/>
          </a:xfrm>
          <a:prstGeom prst="rect">
            <a:avLst/>
          </a:prstGeom>
        </p:spPr>
      </p:pic>
      <p:sp>
        <p:nvSpPr>
          <p:cNvPr id="12" name="Titolo 6"/>
          <p:cNvSpPr txBox="1">
            <a:spLocks/>
          </p:cNvSpPr>
          <p:nvPr/>
        </p:nvSpPr>
        <p:spPr bwMode="auto">
          <a:xfrm>
            <a:off x="395288" y="188913"/>
            <a:ext cx="8654478"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a:solidFill>
                  <a:srgbClr val="364E88"/>
                </a:solidFill>
                <a:latin typeface="Calibri" panose="020F0502020204030204" pitchFamily="34" charset="0"/>
              </a:rPr>
              <a:t>saldo tra iscritte e cessate | </a:t>
            </a:r>
            <a:r>
              <a:rPr lang="it-IT" sz="2000" dirty="0">
                <a:latin typeface="Calibri" panose="020F0502020204030204" pitchFamily="34" charset="0"/>
              </a:rPr>
              <a:t>in </a:t>
            </a:r>
            <a:r>
              <a:rPr lang="it-IT" sz="2000" u="sng" dirty="0">
                <a:latin typeface="Calibri" panose="020F0502020204030204" pitchFamily="34" charset="0"/>
              </a:rPr>
              <a:t>EMILIA ROMAGNA</a:t>
            </a:r>
            <a:r>
              <a:rPr lang="it-IT" sz="2000" dirty="0">
                <a:latin typeface="Calibri" panose="020F0502020204030204" pitchFamily="34" charset="0"/>
              </a:rPr>
              <a:t>, a fine 2016, il </a:t>
            </a:r>
            <a:r>
              <a:rPr lang="it-IT" sz="2000" u="sng" dirty="0">
                <a:latin typeface="Calibri" panose="020F0502020204030204" pitchFamily="34" charset="0"/>
              </a:rPr>
              <a:t>SALDO TRA NUOVE ISCRIZIONI E CESSAZIONI È STATO PARI A -121 IMPRESE</a:t>
            </a:r>
            <a:r>
              <a:rPr lang="it-IT" sz="2000" dirty="0">
                <a:latin typeface="Calibri" panose="020F0502020204030204" pitchFamily="34" charset="0"/>
              </a:rPr>
              <a:t>… il dato, seppur negativo, certifica un rallentamento della dinamica di deterioramento delle imprese rispetto al periodo immediatamente post-crisi (2008)…</a:t>
            </a:r>
          </a:p>
        </p:txBody>
      </p:sp>
      <p:pic>
        <p:nvPicPr>
          <p:cNvPr id="19" name="Picture 4" descr="Risultati immagini per cerchio evidenziatore ross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3921046" y="3711370"/>
            <a:ext cx="1224922" cy="683892"/>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p:cNvSpPr txBox="1"/>
          <p:nvPr/>
        </p:nvSpPr>
        <p:spPr>
          <a:xfrm>
            <a:off x="395288" y="1556792"/>
            <a:ext cx="840302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Settore della mobilità – Saldo imprese nuove nate e cessate</a:t>
            </a:r>
          </a:p>
          <a:p>
            <a:r>
              <a:rPr lang="it-IT" sz="2000" dirty="0">
                <a:solidFill>
                  <a:srgbClr val="008000"/>
                </a:solidFill>
                <a:latin typeface="Calibri" panose="020F0502020204030204" pitchFamily="34" charset="0"/>
              </a:rPr>
              <a:t>(EMILIA ROMAGNA)</a:t>
            </a:r>
            <a:endParaRPr lang="it-IT" sz="2000" u="sng" dirty="0">
              <a:solidFill>
                <a:srgbClr val="008000"/>
              </a:solidFill>
              <a:latin typeface="Calibri" panose="020F0502020204030204" pitchFamily="34" charset="0"/>
            </a:endParaRPr>
          </a:p>
        </p:txBody>
      </p:sp>
      <p:sp>
        <p:nvSpPr>
          <p:cNvPr id="22" name="Rettangolo 21"/>
          <p:cNvSpPr/>
          <p:nvPr/>
        </p:nvSpPr>
        <p:spPr bwMode="auto">
          <a:xfrm>
            <a:off x="5882892" y="3861048"/>
            <a:ext cx="3166874" cy="267765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rgbClr val="FF0000"/>
                </a:solidFill>
                <a:effectLst/>
                <a:latin typeface="Calibri" panose="020F0502020204030204" pitchFamily="34" charset="0"/>
              </a:rPr>
              <a:t>S</a:t>
            </a:r>
            <a:r>
              <a:rPr kumimoji="0" lang="it-IT" sz="2800" b="1" i="0" u="none" strike="noStrike" cap="none" normalizeH="0" dirty="0">
                <a:ln>
                  <a:noFill/>
                </a:ln>
                <a:solidFill>
                  <a:srgbClr val="FF0000"/>
                </a:solidFill>
                <a:effectLst/>
                <a:latin typeface="Calibri" panose="020F0502020204030204" pitchFamily="34" charset="0"/>
              </a:rPr>
              <a:t>aldo tra imprese della mobilità nuove nate e imprese della mobilità cessate al 31 dicembre 2016</a:t>
            </a:r>
            <a:endParaRPr kumimoji="0" lang="it-IT" sz="2800" b="1" i="0" u="none" strike="noStrike" cap="none" normalizeH="0" baseline="0" dirty="0">
              <a:ln>
                <a:noFill/>
              </a:ln>
              <a:solidFill>
                <a:srgbClr val="FF0000"/>
              </a:solidFill>
              <a:effectLst/>
              <a:latin typeface="Calibri" panose="020F0502020204030204" pitchFamily="34" charset="0"/>
            </a:endParaRPr>
          </a:p>
        </p:txBody>
      </p:sp>
      <p:sp>
        <p:nvSpPr>
          <p:cNvPr id="23" name="CasellaDiTesto 22"/>
          <p:cNvSpPr txBox="1"/>
          <p:nvPr/>
        </p:nvSpPr>
        <p:spPr>
          <a:xfrm>
            <a:off x="490588" y="3503095"/>
            <a:ext cx="697036" cy="338554"/>
          </a:xfrm>
          <a:prstGeom prst="rect">
            <a:avLst/>
          </a:prstGeom>
          <a:noFill/>
        </p:spPr>
        <p:txBody>
          <a:bodyPr wrap="square" rtlCol="0">
            <a:spAutoFit/>
          </a:bodyPr>
          <a:lstStyle/>
          <a:p>
            <a:r>
              <a:rPr lang="it-IT" sz="1600" dirty="0">
                <a:latin typeface="Calibri" panose="020F0502020204030204" pitchFamily="34" charset="0"/>
              </a:rPr>
              <a:t>-115</a:t>
            </a:r>
          </a:p>
        </p:txBody>
      </p:sp>
      <p:sp>
        <p:nvSpPr>
          <p:cNvPr id="28" name="CasellaDiTesto 27"/>
          <p:cNvSpPr txBox="1"/>
          <p:nvPr/>
        </p:nvSpPr>
        <p:spPr>
          <a:xfrm>
            <a:off x="4175956" y="3828129"/>
            <a:ext cx="792088" cy="461665"/>
          </a:xfrm>
          <a:prstGeom prst="rect">
            <a:avLst/>
          </a:prstGeom>
          <a:noFill/>
        </p:spPr>
        <p:txBody>
          <a:bodyPr wrap="square" rtlCol="0">
            <a:spAutoFit/>
          </a:bodyPr>
          <a:lstStyle/>
          <a:p>
            <a:r>
              <a:rPr lang="it-IT" sz="2400" dirty="0">
                <a:latin typeface="Calibri" panose="020F0502020204030204" pitchFamily="34" charset="0"/>
              </a:rPr>
              <a:t>-121</a:t>
            </a:r>
          </a:p>
        </p:txBody>
      </p:sp>
      <p:grpSp>
        <p:nvGrpSpPr>
          <p:cNvPr id="29" name="Group 106"/>
          <p:cNvGrpSpPr/>
          <p:nvPr>
            <p:custDataLst>
              <p:tags r:id="rId1"/>
            </p:custDataLst>
          </p:nvPr>
        </p:nvGrpSpPr>
        <p:grpSpPr>
          <a:xfrm rot="473323">
            <a:off x="5626809" y="4138493"/>
            <a:ext cx="209492" cy="289671"/>
            <a:chOff x="2515588" y="3986167"/>
            <a:chExt cx="304712" cy="260335"/>
          </a:xfrm>
          <a:solidFill>
            <a:srgbClr val="FF0000"/>
          </a:solidFill>
        </p:grpSpPr>
        <p:sp>
          <p:nvSpPr>
            <p:cNvPr id="33" name="Freeform 306"/>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4" name="Freeform 334"/>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35" name="Freeform 271"/>
          <p:cNvSpPr>
            <a:spLocks noEditPoints="1"/>
          </p:cNvSpPr>
          <p:nvPr>
            <p:custDataLst>
              <p:tags r:id="rId2"/>
            </p:custDataLst>
          </p:nvPr>
        </p:nvSpPr>
        <p:spPr bwMode="auto">
          <a:xfrm rot="5233968">
            <a:off x="5256336" y="3827914"/>
            <a:ext cx="271151" cy="68604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6" name="CasellaDiTesto 35"/>
          <p:cNvSpPr txBox="1"/>
          <p:nvPr/>
        </p:nvSpPr>
        <p:spPr>
          <a:xfrm>
            <a:off x="3913141" y="3234462"/>
            <a:ext cx="634086" cy="338554"/>
          </a:xfrm>
          <a:prstGeom prst="rect">
            <a:avLst/>
          </a:prstGeom>
          <a:noFill/>
        </p:spPr>
        <p:txBody>
          <a:bodyPr wrap="square" rtlCol="0">
            <a:spAutoFit/>
          </a:bodyPr>
          <a:lstStyle/>
          <a:p>
            <a:r>
              <a:rPr lang="it-IT" sz="1600" dirty="0">
                <a:latin typeface="Calibri" panose="020F0502020204030204" pitchFamily="34" charset="0"/>
              </a:rPr>
              <a:t>-75</a:t>
            </a:r>
          </a:p>
        </p:txBody>
      </p:sp>
      <p:sp>
        <p:nvSpPr>
          <p:cNvPr id="15" name="Rettangolo 14"/>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(EMILIA ROMAGNA)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18" name="Rettangolo 17"/>
          <p:cNvSpPr>
            <a:spLocks noChangeArrowheads="1"/>
          </p:cNvSpPr>
          <p:nvPr/>
        </p:nvSpPr>
        <p:spPr bwMode="auto">
          <a:xfrm>
            <a:off x="395287" y="6291968"/>
            <a:ext cx="8256018" cy="334580"/>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Infocamere</a:t>
            </a:r>
            <a:r>
              <a:rPr lang="it-IT" sz="1200" b="0" dirty="0">
                <a:latin typeface="Calibri" panose="020F0502020204030204" pitchFamily="34" charset="0"/>
              </a:rPr>
              <a:t> (</a:t>
            </a:r>
            <a:r>
              <a:rPr lang="it-IT" sz="1200" b="0" dirty="0" err="1">
                <a:latin typeface="Calibri" panose="020F0502020204030204" pitchFamily="34" charset="0"/>
              </a:rPr>
              <a:t>Movimprese</a:t>
            </a:r>
            <a:r>
              <a:rPr lang="it-IT" sz="1200" b="0" dirty="0">
                <a:latin typeface="Calibri" panose="020F0502020204030204" pitchFamily="34" charset="0"/>
              </a:rPr>
              <a:t>)</a:t>
            </a:r>
            <a:endParaRPr lang="it-IT" sz="1200" b="0" i="1" dirty="0">
              <a:latin typeface="Calibri" panose="020F0502020204030204" pitchFamily="34" charset="0"/>
            </a:endParaRPr>
          </a:p>
        </p:txBody>
      </p:sp>
    </p:spTree>
    <p:extLst>
      <p:ext uri="{BB962C8B-B14F-4D97-AF65-F5344CB8AC3E}">
        <p14:creationId xmlns:p14="http://schemas.microsoft.com/office/powerpoint/2010/main" val="72205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0" y="3933056"/>
            <a:ext cx="9144000" cy="2924944"/>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ctangle 2"/>
          <p:cNvSpPr txBox="1">
            <a:spLocks noChangeArrowheads="1"/>
          </p:cNvSpPr>
          <p:nvPr/>
        </p:nvSpPr>
        <p:spPr bwMode="auto">
          <a:xfrm>
            <a:off x="1403648" y="4149080"/>
            <a:ext cx="7592152" cy="2554545"/>
          </a:xfrm>
          <a:prstGeom prst="rect">
            <a:avLst/>
          </a:prstGeom>
          <a:noFill/>
          <a:ln>
            <a:noFill/>
          </a:ln>
          <a:extLst/>
        </p:spPr>
        <p:txBody>
          <a:bodyPr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8000" b="0" kern="0" dirty="0">
                <a:solidFill>
                  <a:schemeClr val="bg1"/>
                </a:solidFill>
                <a:latin typeface="Calibri" panose="020F0502020204030204" pitchFamily="34" charset="0"/>
                <a:cs typeface="Arial" pitchFamily="34" charset="0"/>
              </a:rPr>
              <a:t>fiducia e congiuntura</a:t>
            </a:r>
          </a:p>
        </p:txBody>
      </p:sp>
      <p:pic>
        <p:nvPicPr>
          <p:cNvPr id="7" name="Immagine 6"/>
          <p:cNvPicPr>
            <a:picLocks noChangeAspect="1"/>
          </p:cNvPicPr>
          <p:nvPr/>
        </p:nvPicPr>
        <p:blipFill>
          <a:blip r:embed="rId2"/>
          <a:stretch>
            <a:fillRect/>
          </a:stretch>
        </p:blipFill>
        <p:spPr>
          <a:xfrm>
            <a:off x="6640" y="7754"/>
            <a:ext cx="9129985" cy="3672610"/>
          </a:xfrm>
          <a:prstGeom prst="rect">
            <a:avLst/>
          </a:prstGeom>
        </p:spPr>
      </p:pic>
    </p:spTree>
    <p:extLst>
      <p:ext uri="{BB962C8B-B14F-4D97-AF65-F5344CB8AC3E}">
        <p14:creationId xmlns:p14="http://schemas.microsoft.com/office/powerpoint/2010/main" val="92025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16454" y="2278762"/>
            <a:ext cx="3863700" cy="3814534"/>
          </a:xfrm>
          <a:prstGeom prst="rect">
            <a:avLst/>
          </a:prstGeom>
        </p:spPr>
      </p:pic>
      <p:sp>
        <p:nvSpPr>
          <p:cNvPr id="11268" name="Text Box 49"/>
          <p:cNvSpPr txBox="1">
            <a:spLocks noChangeArrowheads="1"/>
          </p:cNvSpPr>
          <p:nvPr/>
        </p:nvSpPr>
        <p:spPr bwMode="auto">
          <a:xfrm>
            <a:off x="395288"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01" name="Rettangolo 200"/>
          <p:cNvSpPr/>
          <p:nvPr/>
        </p:nvSpPr>
        <p:spPr>
          <a:xfrm>
            <a:off x="395288" y="948476"/>
            <a:ext cx="8353176" cy="877163"/>
          </a:xfrm>
          <a:prstGeom prst="rect">
            <a:avLst/>
          </a:prstGeom>
        </p:spPr>
        <p:txBody>
          <a:bodyPr wrap="square">
            <a:spAutoFit/>
          </a:bodyPr>
          <a:lstStyle/>
          <a:p>
            <a:pPr algn="just"/>
            <a:r>
              <a:rPr lang="it-IT" sz="1700" b="0" dirty="0">
                <a:latin typeface="Calibri" panose="020F0502020204030204" pitchFamily="34" charset="0"/>
              </a:rPr>
              <a:t>A suo giudizio la </a:t>
            </a:r>
            <a:r>
              <a:rPr lang="it-IT" sz="1700" u="sng" dirty="0">
                <a:latin typeface="Calibri" panose="020F0502020204030204" pitchFamily="34" charset="0"/>
              </a:rPr>
              <a:t>situazione economica generale dell’Italia</a:t>
            </a:r>
            <a:r>
              <a:rPr lang="it-IT" sz="1700" b="0" dirty="0">
                <a:latin typeface="Calibri" panose="020F0502020204030204" pitchFamily="34" charset="0"/>
              </a:rPr>
              <a:t>, a prescindere dalla situazione della Sua impresa e del Suo settore, negli ultimi sei mesi, rispetto ai sei mesi precedenti, è migliorata, rimasta invariata, peggiorata…? E nei prossimi sei mesi?</a:t>
            </a:r>
          </a:p>
        </p:txBody>
      </p:sp>
      <p:sp>
        <p:nvSpPr>
          <p:cNvPr id="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il </a:t>
            </a:r>
            <a:r>
              <a:rPr lang="it-IT" i="1" dirty="0">
                <a:solidFill>
                  <a:schemeClr val="tx1"/>
                </a:solidFill>
                <a:latin typeface="Calibri" panose="020F0502020204030204" pitchFamily="34" charset="0"/>
              </a:rPr>
              <a:t>sentiment </a:t>
            </a:r>
            <a:r>
              <a:rPr lang="it-IT" dirty="0">
                <a:solidFill>
                  <a:schemeClr val="tx1"/>
                </a:solidFill>
                <a:latin typeface="Calibri" panose="020F0502020204030204" pitchFamily="34" charset="0"/>
              </a:rPr>
              <a:t>delle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è in leggera crescita rispetto alla prima parte dell’anno, con un </a:t>
            </a:r>
            <a:r>
              <a:rPr lang="it-IT" i="1" dirty="0" err="1">
                <a:solidFill>
                  <a:schemeClr val="tx1"/>
                </a:solidFill>
                <a:latin typeface="Calibri" panose="020F0502020204030204" pitchFamily="34" charset="0"/>
              </a:rPr>
              <a:t>outlook</a:t>
            </a:r>
            <a:r>
              <a:rPr lang="it-IT" dirty="0">
                <a:solidFill>
                  <a:schemeClr val="tx1"/>
                </a:solidFill>
                <a:latin typeface="Calibri" panose="020F0502020204030204" pitchFamily="34" charset="0"/>
              </a:rPr>
              <a:t> di sostanziale stabilità…</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2" name="Rettangolo 11"/>
          <p:cNvSpPr/>
          <p:nvPr/>
        </p:nvSpPr>
        <p:spPr bwMode="auto">
          <a:xfrm>
            <a:off x="4845711" y="2534965"/>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CasellaDiTesto 26"/>
          <p:cNvSpPr txBox="1"/>
          <p:nvPr/>
        </p:nvSpPr>
        <p:spPr>
          <a:xfrm>
            <a:off x="4665216" y="2288725"/>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Luglio – Dicembre 2016</a:t>
            </a:r>
          </a:p>
        </p:txBody>
      </p:sp>
      <p:sp>
        <p:nvSpPr>
          <p:cNvPr id="35" name="CasellaDiTesto 34"/>
          <p:cNvSpPr txBox="1"/>
          <p:nvPr/>
        </p:nvSpPr>
        <p:spPr>
          <a:xfrm>
            <a:off x="6910746" y="2847357"/>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39,7</a:t>
            </a:r>
          </a:p>
        </p:txBody>
      </p:sp>
      <p:sp>
        <p:nvSpPr>
          <p:cNvPr id="36" name="CasellaDiTesto 35"/>
          <p:cNvSpPr txBox="1"/>
          <p:nvPr/>
        </p:nvSpPr>
        <p:spPr>
          <a:xfrm>
            <a:off x="6910746" y="4754418"/>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40,0</a:t>
            </a:r>
          </a:p>
        </p:txBody>
      </p:sp>
      <p:sp>
        <p:nvSpPr>
          <p:cNvPr id="45" name="Rettangolo 44"/>
          <p:cNvSpPr/>
          <p:nvPr/>
        </p:nvSpPr>
        <p:spPr bwMode="auto">
          <a:xfrm>
            <a:off x="4845711" y="4442027"/>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CasellaDiTesto 45"/>
          <p:cNvSpPr txBox="1"/>
          <p:nvPr/>
        </p:nvSpPr>
        <p:spPr>
          <a:xfrm>
            <a:off x="4665216" y="4195786"/>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Gennaio – Giugno 2017</a:t>
            </a:r>
          </a:p>
        </p:txBody>
      </p:sp>
      <p:sp>
        <p:nvSpPr>
          <p:cNvPr id="16" name="CasellaDiTesto 15"/>
          <p:cNvSpPr txBox="1"/>
          <p:nvPr/>
        </p:nvSpPr>
        <p:spPr>
          <a:xfrm>
            <a:off x="6882004" y="276192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17" name="CasellaDiTesto 16"/>
          <p:cNvSpPr txBox="1"/>
          <p:nvPr/>
        </p:nvSpPr>
        <p:spPr>
          <a:xfrm>
            <a:off x="6882004" y="466638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grpSp>
        <p:nvGrpSpPr>
          <p:cNvPr id="8" name="Gruppo 7"/>
          <p:cNvGrpSpPr/>
          <p:nvPr/>
        </p:nvGrpSpPr>
        <p:grpSpPr>
          <a:xfrm>
            <a:off x="497496" y="2000560"/>
            <a:ext cx="977205" cy="261610"/>
            <a:chOff x="3334255" y="2495977"/>
            <a:chExt cx="977205" cy="261610"/>
          </a:xfrm>
        </p:grpSpPr>
        <p:sp>
          <p:nvSpPr>
            <p:cNvPr id="19" name="Rettangolo 18"/>
            <p:cNvSpPr/>
            <p:nvPr/>
          </p:nvSpPr>
          <p:spPr bwMode="auto">
            <a:xfrm>
              <a:off x="3334255" y="2559435"/>
              <a:ext cx="135114" cy="134695"/>
            </a:xfrm>
            <a:prstGeom prst="rect">
              <a:avLst/>
            </a:prstGeom>
            <a:solidFill>
              <a:srgbClr val="BFBFB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1" name="Rettangolo 20"/>
            <p:cNvSpPr/>
            <p:nvPr/>
          </p:nvSpPr>
          <p:spPr>
            <a:xfrm>
              <a:off x="3466956" y="2495977"/>
              <a:ext cx="844504" cy="261610"/>
            </a:xfrm>
            <a:prstGeom prst="rect">
              <a:avLst/>
            </a:prstGeom>
          </p:spPr>
          <p:txBody>
            <a:bodyPr wrap="square">
              <a:spAutoFit/>
            </a:bodyPr>
            <a:lstStyle/>
            <a:p>
              <a:pPr algn="just"/>
              <a:r>
                <a:rPr lang="it-IT" sz="1050" b="0" dirty="0">
                  <a:latin typeface="Calibri" panose="020F0502020204030204" pitchFamily="34" charset="0"/>
                </a:rPr>
                <a:t>2016 I </a:t>
              </a:r>
              <a:r>
                <a:rPr lang="it-IT" sz="1050" b="0" dirty="0" err="1">
                  <a:latin typeface="Calibri" panose="020F0502020204030204" pitchFamily="34" charset="0"/>
                </a:rPr>
                <a:t>sem</a:t>
              </a:r>
              <a:endParaRPr lang="it-IT" sz="1050" b="0" dirty="0">
                <a:latin typeface="Calibri" panose="020F0502020204030204" pitchFamily="34" charset="0"/>
              </a:endParaRPr>
            </a:p>
          </p:txBody>
        </p:sp>
      </p:grpSp>
      <p:grpSp>
        <p:nvGrpSpPr>
          <p:cNvPr id="9" name="Gruppo 8"/>
          <p:cNvGrpSpPr/>
          <p:nvPr/>
        </p:nvGrpSpPr>
        <p:grpSpPr>
          <a:xfrm>
            <a:off x="1583071" y="2000560"/>
            <a:ext cx="972705" cy="261610"/>
            <a:chOff x="539552" y="5778585"/>
            <a:chExt cx="972705" cy="261610"/>
          </a:xfrm>
        </p:grpSpPr>
        <p:sp>
          <p:nvSpPr>
            <p:cNvPr id="20" name="Rettangolo 19"/>
            <p:cNvSpPr/>
            <p:nvPr/>
          </p:nvSpPr>
          <p:spPr>
            <a:xfrm>
              <a:off x="667753" y="5778585"/>
              <a:ext cx="844504" cy="261610"/>
            </a:xfrm>
            <a:prstGeom prst="rect">
              <a:avLst/>
            </a:prstGeom>
            <a:noFill/>
          </p:spPr>
          <p:txBody>
            <a:bodyPr wrap="square">
              <a:spAutoFit/>
            </a:bodyPr>
            <a:lstStyle/>
            <a:p>
              <a:pPr algn="just"/>
              <a:r>
                <a:rPr lang="it-IT" sz="1050" b="0" dirty="0">
                  <a:latin typeface="Calibri" panose="020F0502020204030204" pitchFamily="34" charset="0"/>
                </a:rPr>
                <a:t>2016 II </a:t>
              </a:r>
              <a:r>
                <a:rPr lang="it-IT" sz="1050" b="0" dirty="0" err="1">
                  <a:latin typeface="Calibri" panose="020F0502020204030204" pitchFamily="34" charset="0"/>
                </a:rPr>
                <a:t>sem</a:t>
              </a:r>
              <a:endParaRPr lang="it-IT" sz="1050" b="0" dirty="0">
                <a:latin typeface="Calibri" panose="020F0502020204030204" pitchFamily="34" charset="0"/>
              </a:endParaRPr>
            </a:p>
          </p:txBody>
        </p:sp>
        <p:sp>
          <p:nvSpPr>
            <p:cNvPr id="3" name="Rettangolo 2"/>
            <p:cNvSpPr/>
            <p:nvPr/>
          </p:nvSpPr>
          <p:spPr bwMode="auto">
            <a:xfrm>
              <a:off x="539552" y="5842043"/>
              <a:ext cx="135114" cy="134695"/>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pic>
        <p:nvPicPr>
          <p:cNvPr id="4" name="Immagine 3"/>
          <p:cNvPicPr>
            <a:picLocks noChangeAspect="1"/>
          </p:cNvPicPr>
          <p:nvPr/>
        </p:nvPicPr>
        <p:blipFill>
          <a:blip r:embed="rId3"/>
          <a:stretch>
            <a:fillRect/>
          </a:stretch>
        </p:blipFill>
        <p:spPr>
          <a:xfrm>
            <a:off x="4633200" y="2725200"/>
            <a:ext cx="2328381" cy="1594800"/>
          </a:xfrm>
          <a:prstGeom prst="rect">
            <a:avLst/>
          </a:prstGeom>
        </p:spPr>
      </p:pic>
      <p:pic>
        <p:nvPicPr>
          <p:cNvPr id="10" name="Immagine 9"/>
          <p:cNvPicPr>
            <a:picLocks noChangeAspect="1"/>
          </p:cNvPicPr>
          <p:nvPr/>
        </p:nvPicPr>
        <p:blipFill>
          <a:blip r:embed="rId4"/>
          <a:stretch>
            <a:fillRect/>
          </a:stretch>
        </p:blipFill>
        <p:spPr>
          <a:xfrm>
            <a:off x="4633200" y="4636800"/>
            <a:ext cx="2328381" cy="1594800"/>
          </a:xfrm>
          <a:prstGeom prst="rect">
            <a:avLst/>
          </a:prstGeom>
        </p:spPr>
      </p:pic>
      <p:sp>
        <p:nvSpPr>
          <p:cNvPr id="24" name="Rettangolo 23"/>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93256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2"/>
          <a:stretch>
            <a:fillRect/>
          </a:stretch>
        </p:blipFill>
        <p:spPr>
          <a:xfrm>
            <a:off x="5436096" y="2118829"/>
            <a:ext cx="3042439" cy="3883409"/>
          </a:xfrm>
          <a:prstGeom prst="rect">
            <a:avLst/>
          </a:prstGeom>
        </p:spPr>
      </p:pic>
      <p:sp>
        <p:nvSpPr>
          <p:cNvPr id="17" name="CasellaDiTesto 16"/>
          <p:cNvSpPr txBox="1"/>
          <p:nvPr/>
        </p:nvSpPr>
        <p:spPr>
          <a:xfrm>
            <a:off x="6536019" y="196979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18" name="CasellaDiTesto 17"/>
          <p:cNvSpPr txBox="1"/>
          <p:nvPr/>
        </p:nvSpPr>
        <p:spPr>
          <a:xfrm>
            <a:off x="7119648" y="2228553"/>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41,3</a:t>
            </a:r>
          </a:p>
        </p:txBody>
      </p:sp>
      <p:sp>
        <p:nvSpPr>
          <p:cNvPr id="19" name="CasellaDiTesto 18"/>
          <p:cNvSpPr txBox="1"/>
          <p:nvPr/>
        </p:nvSpPr>
        <p:spPr>
          <a:xfrm>
            <a:off x="7361191" y="4439293"/>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20" name="CasellaDiTesto 19"/>
          <p:cNvSpPr txBox="1"/>
          <p:nvPr/>
        </p:nvSpPr>
        <p:spPr>
          <a:xfrm>
            <a:off x="7972657" y="4703813"/>
            <a:ext cx="731289"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36,8</a:t>
            </a:r>
            <a:endParaRPr lang="it-IT" sz="3600" dirty="0">
              <a:solidFill>
                <a:srgbClr val="1F4E79"/>
              </a:solidFill>
              <a:latin typeface="Calibri" panose="020F0502020204030204" pitchFamily="34" charset="0"/>
            </a:endParaRPr>
          </a:p>
        </p:txBody>
      </p:sp>
      <p:sp>
        <p:nvSpPr>
          <p:cNvPr id="21" name="CasellaDiTesto 20"/>
          <p:cNvSpPr txBox="1"/>
          <p:nvPr/>
        </p:nvSpPr>
        <p:spPr>
          <a:xfrm>
            <a:off x="6125562" y="342345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23" name="CasellaDiTesto 22"/>
          <p:cNvSpPr txBox="1"/>
          <p:nvPr/>
        </p:nvSpPr>
        <p:spPr>
          <a:xfrm>
            <a:off x="6706650" y="3705226"/>
            <a:ext cx="731289"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39,0</a:t>
            </a:r>
            <a:endParaRPr lang="it-IT" sz="3600" dirty="0">
              <a:solidFill>
                <a:srgbClr val="1F4E79"/>
              </a:solidFill>
              <a:latin typeface="Calibri" panose="020F0502020204030204" pitchFamily="34" charset="0"/>
            </a:endParaRPr>
          </a:p>
        </p:txBody>
      </p:sp>
      <p:sp>
        <p:nvSpPr>
          <p:cNvPr id="24" name="CasellaDiTesto 23"/>
          <p:cNvSpPr txBox="1"/>
          <p:nvPr/>
        </p:nvSpPr>
        <p:spPr>
          <a:xfrm>
            <a:off x="4792040" y="236670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25" name="CasellaDiTesto 24"/>
          <p:cNvSpPr txBox="1"/>
          <p:nvPr/>
        </p:nvSpPr>
        <p:spPr>
          <a:xfrm>
            <a:off x="5364088" y="2634631"/>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43,5</a:t>
            </a:r>
          </a:p>
        </p:txBody>
      </p:sp>
      <p:sp>
        <p:nvSpPr>
          <p:cNvPr id="26" name="Text Box 49"/>
          <p:cNvSpPr txBox="1">
            <a:spLocks noChangeArrowheads="1"/>
          </p:cNvSpPr>
          <p:nvPr/>
        </p:nvSpPr>
        <p:spPr bwMode="auto">
          <a:xfrm>
            <a:off x="395288"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9" name="Rettangolo arrotondato 56"/>
          <p:cNvSpPr/>
          <p:nvPr/>
        </p:nvSpPr>
        <p:spPr bwMode="auto">
          <a:xfrm>
            <a:off x="467544" y="2018265"/>
            <a:ext cx="2296160"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800" dirty="0">
                <a:solidFill>
                  <a:schemeClr val="bg1"/>
                </a:solidFill>
                <a:latin typeface="Calibri" panose="020F0502020204030204" pitchFamily="34" charset="0"/>
              </a:rPr>
              <a:t>Rivenditori</a:t>
            </a: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30" name="Rettangolo arrotondato 57"/>
          <p:cNvSpPr/>
          <p:nvPr/>
        </p:nvSpPr>
        <p:spPr bwMode="auto">
          <a:xfrm>
            <a:off x="467544" y="4265635"/>
            <a:ext cx="2296160"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800" dirty="0">
                <a:solidFill>
                  <a:schemeClr val="bg1"/>
                </a:solidFill>
                <a:latin typeface="Calibri" panose="020F0502020204030204" pitchFamily="34" charset="0"/>
              </a:rPr>
              <a:t>Altri</a:t>
            </a:r>
            <a:endParaRPr kumimoji="0" lang="it-IT" sz="1800" b="0" i="0" u="none" strike="noStrike" cap="none" normalizeH="0" baseline="0" dirty="0">
              <a:ln>
                <a:noFill/>
              </a:ln>
              <a:solidFill>
                <a:schemeClr val="bg1"/>
              </a:solidFill>
              <a:effectLst/>
              <a:latin typeface="Calibri" panose="020F0502020204030204" pitchFamily="34" charset="0"/>
            </a:endParaRPr>
          </a:p>
        </p:txBody>
      </p:sp>
      <p:pic>
        <p:nvPicPr>
          <p:cNvPr id="31" name="Picture 2" descr="http://cache1.asset-cache.net/xc/511736412.jpg?v=2&amp;c=IWSAsset&amp;k=2&amp;d=mI4G2pZkh6c6vkEqxCuYZDs6ZmxZcMFoHzRtZULPBEgtFJvcswDO9aPPP6ezRbDH0"/>
          <p:cNvPicPr>
            <a:picLocks noChangeAspect="1" noChangeArrowheads="1"/>
          </p:cNvPicPr>
          <p:nvPr/>
        </p:nvPicPr>
        <p:blipFill rotWithShape="1">
          <a:blip r:embed="rId3">
            <a:extLst>
              <a:ext uri="{28A0092B-C50C-407E-A947-70E740481C1C}">
                <a14:useLocalDpi xmlns:a14="http://schemas.microsoft.com/office/drawing/2010/main" val="0"/>
              </a:ext>
            </a:extLst>
          </a:blip>
          <a:srcRect l="50213" t="80606"/>
          <a:stretch/>
        </p:blipFill>
        <p:spPr bwMode="auto">
          <a:xfrm>
            <a:off x="2834283" y="1835992"/>
            <a:ext cx="1030356" cy="7758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cache1.asset-cache.net/xc/511736412.jpg?v=2&amp;c=IWSAsset&amp;k=2&amp;d=mI4G2pZkh6c6vkEqxCuYZDs6ZmxZcMFoHzRtZULPBEgtFJvcswDO9aPPP6ezRbDH0"/>
          <p:cNvPicPr>
            <a:picLocks noChangeAspect="1" noChangeArrowheads="1"/>
          </p:cNvPicPr>
          <p:nvPr/>
        </p:nvPicPr>
        <p:blipFill rotWithShape="1">
          <a:blip r:embed="rId3">
            <a:extLst>
              <a:ext uri="{28A0092B-C50C-407E-A947-70E740481C1C}">
                <a14:useLocalDpi xmlns:a14="http://schemas.microsoft.com/office/drawing/2010/main" val="0"/>
              </a:ext>
            </a:extLst>
          </a:blip>
          <a:srcRect t="53515" r="53814" b="23542"/>
          <a:stretch/>
        </p:blipFill>
        <p:spPr bwMode="auto">
          <a:xfrm>
            <a:off x="3096742" y="4163302"/>
            <a:ext cx="652845" cy="626888"/>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436503" y="2511358"/>
            <a:ext cx="1306346" cy="307777"/>
          </a:xfrm>
          <a:prstGeom prst="rect">
            <a:avLst/>
          </a:prstGeom>
          <a:noFill/>
        </p:spPr>
        <p:txBody>
          <a:bodyPr wrap="square" rtlCol="0">
            <a:spAutoFit/>
          </a:bodyPr>
          <a:lstStyle/>
          <a:p>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‘16</a:t>
            </a:r>
          </a:p>
        </p:txBody>
      </p:sp>
      <p:sp>
        <p:nvSpPr>
          <p:cNvPr id="35" name="CasellaDiTesto 34"/>
          <p:cNvSpPr txBox="1"/>
          <p:nvPr/>
        </p:nvSpPr>
        <p:spPr>
          <a:xfrm>
            <a:off x="467544" y="4762014"/>
            <a:ext cx="1306346" cy="307777"/>
          </a:xfrm>
          <a:prstGeom prst="rect">
            <a:avLst/>
          </a:prstGeom>
          <a:noFill/>
        </p:spPr>
        <p:txBody>
          <a:bodyPr wrap="square" rtlCol="0">
            <a:spAutoFit/>
          </a:bodyPr>
          <a:lstStyle/>
          <a:p>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‘16</a:t>
            </a:r>
          </a:p>
        </p:txBody>
      </p:sp>
      <p:pic>
        <p:nvPicPr>
          <p:cNvPr id="4" name="Immagine 3"/>
          <p:cNvPicPr>
            <a:picLocks noChangeAspect="1"/>
          </p:cNvPicPr>
          <p:nvPr/>
        </p:nvPicPr>
        <p:blipFill>
          <a:blip r:embed="rId4"/>
          <a:stretch>
            <a:fillRect/>
          </a:stretch>
        </p:blipFill>
        <p:spPr>
          <a:xfrm>
            <a:off x="286841" y="2814836"/>
            <a:ext cx="1756883" cy="1200146"/>
          </a:xfrm>
          <a:prstGeom prst="rect">
            <a:avLst/>
          </a:prstGeom>
        </p:spPr>
      </p:pic>
      <p:sp>
        <p:nvSpPr>
          <p:cNvPr id="37" name="CasellaDiTesto 36"/>
          <p:cNvSpPr txBox="1"/>
          <p:nvPr/>
        </p:nvSpPr>
        <p:spPr>
          <a:xfrm>
            <a:off x="2306364" y="3079647"/>
            <a:ext cx="915636"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t>44,7</a:t>
            </a:r>
          </a:p>
        </p:txBody>
      </p:sp>
      <p:pic>
        <p:nvPicPr>
          <p:cNvPr id="9" name="Immagine 8"/>
          <p:cNvPicPr>
            <a:picLocks noChangeAspect="1"/>
          </p:cNvPicPr>
          <p:nvPr/>
        </p:nvPicPr>
        <p:blipFill>
          <a:blip r:embed="rId5"/>
          <a:stretch>
            <a:fillRect/>
          </a:stretch>
        </p:blipFill>
        <p:spPr>
          <a:xfrm>
            <a:off x="286841" y="5066134"/>
            <a:ext cx="1756883" cy="1200146"/>
          </a:xfrm>
          <a:prstGeom prst="rect">
            <a:avLst/>
          </a:prstGeom>
        </p:spPr>
      </p:pic>
      <p:sp>
        <p:nvSpPr>
          <p:cNvPr id="39" name="CasellaDiTesto 38"/>
          <p:cNvSpPr txBox="1"/>
          <p:nvPr/>
        </p:nvSpPr>
        <p:spPr>
          <a:xfrm>
            <a:off x="1964476" y="281865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41" name="CasellaDiTesto 40"/>
          <p:cNvSpPr txBox="1"/>
          <p:nvPr/>
        </p:nvSpPr>
        <p:spPr>
          <a:xfrm>
            <a:off x="2306364" y="5335460"/>
            <a:ext cx="915636"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t>30,6</a:t>
            </a:r>
          </a:p>
        </p:txBody>
      </p:sp>
      <p:sp>
        <p:nvSpPr>
          <p:cNvPr id="42" name="CasellaDiTesto 41"/>
          <p:cNvSpPr txBox="1"/>
          <p:nvPr/>
        </p:nvSpPr>
        <p:spPr>
          <a:xfrm>
            <a:off x="1964476" y="5074465"/>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4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 rivenditori fanno registrare un livello di fiducia più elevato rispetto al resto delle imprese della mobilità…</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2" name="Immagine 1"/>
          <p:cNvPicPr>
            <a:picLocks noChangeAspect="1"/>
          </p:cNvPicPr>
          <p:nvPr/>
        </p:nvPicPr>
        <p:blipFill>
          <a:blip r:embed="rId6"/>
          <a:stretch>
            <a:fillRect/>
          </a:stretch>
        </p:blipFill>
        <p:spPr>
          <a:xfrm>
            <a:off x="4716016" y="2662625"/>
            <a:ext cx="819599" cy="559876"/>
          </a:xfrm>
          <a:prstGeom prst="rect">
            <a:avLst/>
          </a:prstGeom>
        </p:spPr>
      </p:pic>
      <p:pic>
        <p:nvPicPr>
          <p:cNvPr id="3" name="Immagine 2"/>
          <p:cNvPicPr>
            <a:picLocks noChangeAspect="1"/>
          </p:cNvPicPr>
          <p:nvPr/>
        </p:nvPicPr>
        <p:blipFill>
          <a:blip r:embed="rId7"/>
          <a:stretch>
            <a:fillRect/>
          </a:stretch>
        </p:blipFill>
        <p:spPr>
          <a:xfrm>
            <a:off x="6459651" y="2256547"/>
            <a:ext cx="819599" cy="559876"/>
          </a:xfrm>
          <a:prstGeom prst="rect">
            <a:avLst/>
          </a:prstGeom>
        </p:spPr>
      </p:pic>
      <p:pic>
        <p:nvPicPr>
          <p:cNvPr id="5" name="Immagine 4"/>
          <p:cNvPicPr>
            <a:picLocks noChangeAspect="1"/>
          </p:cNvPicPr>
          <p:nvPr/>
        </p:nvPicPr>
        <p:blipFill>
          <a:blip r:embed="rId8"/>
          <a:stretch>
            <a:fillRect/>
          </a:stretch>
        </p:blipFill>
        <p:spPr>
          <a:xfrm>
            <a:off x="6045373" y="3733220"/>
            <a:ext cx="819599" cy="559876"/>
          </a:xfrm>
          <a:prstGeom prst="rect">
            <a:avLst/>
          </a:prstGeom>
        </p:spPr>
      </p:pic>
      <p:pic>
        <p:nvPicPr>
          <p:cNvPr id="6" name="Immagine 5"/>
          <p:cNvPicPr>
            <a:picLocks noChangeAspect="1"/>
          </p:cNvPicPr>
          <p:nvPr/>
        </p:nvPicPr>
        <p:blipFill>
          <a:blip r:embed="rId9"/>
          <a:stretch>
            <a:fillRect/>
          </a:stretch>
        </p:blipFill>
        <p:spPr>
          <a:xfrm>
            <a:off x="7308304" y="4731807"/>
            <a:ext cx="819599" cy="559876"/>
          </a:xfrm>
          <a:prstGeom prst="rect">
            <a:avLst/>
          </a:prstGeom>
        </p:spPr>
      </p:pic>
      <p:sp>
        <p:nvSpPr>
          <p:cNvPr id="34" name="Rettangolo 33"/>
          <p:cNvSpPr/>
          <p:nvPr/>
        </p:nvSpPr>
        <p:spPr>
          <a:xfrm>
            <a:off x="395288" y="948476"/>
            <a:ext cx="8353176" cy="877163"/>
          </a:xfrm>
          <a:prstGeom prst="rect">
            <a:avLst/>
          </a:prstGeom>
        </p:spPr>
        <p:txBody>
          <a:bodyPr wrap="square">
            <a:spAutoFit/>
          </a:bodyPr>
          <a:lstStyle/>
          <a:p>
            <a:pPr algn="just"/>
            <a:r>
              <a:rPr lang="it-IT" sz="1700" b="0" dirty="0">
                <a:latin typeface="Calibri" panose="020F0502020204030204" pitchFamily="34" charset="0"/>
              </a:rPr>
              <a:t>A suo giudizio la </a:t>
            </a:r>
            <a:r>
              <a:rPr lang="it-IT" sz="1700" u="sng" dirty="0">
                <a:latin typeface="Calibri" panose="020F0502020204030204" pitchFamily="34" charset="0"/>
              </a:rPr>
              <a:t>situazione economica generale dell’Italia</a:t>
            </a:r>
            <a:r>
              <a:rPr lang="it-IT" sz="1700" b="0" dirty="0">
                <a:latin typeface="Calibri" panose="020F0502020204030204" pitchFamily="34" charset="0"/>
              </a:rPr>
              <a:t>, a prescindere dalla situazione della Sua impresa e del Suo settore, negli ultimi sei mesi, rispetto ai sei mesi precedenti, è migliorata, rimasta invariata, peggiorata…?</a:t>
            </a:r>
          </a:p>
        </p:txBody>
      </p:sp>
      <p:pic>
        <p:nvPicPr>
          <p:cNvPr id="40" name="Picture 4" descr="Risultati immagini per cerchio evidenziatore rosso"/>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5745103" y="1375217"/>
            <a:ext cx="2544674" cy="1872647"/>
          </a:xfrm>
          <a:prstGeom prst="rect">
            <a:avLst/>
          </a:prstGeom>
          <a:noFill/>
          <a:extLst>
            <a:ext uri="{909E8E84-426E-40DD-AFC4-6F175D3DCCD1}">
              <a14:hiddenFill xmlns:a14="http://schemas.microsoft.com/office/drawing/2010/main">
                <a:solidFill>
                  <a:srgbClr val="FFFFFF"/>
                </a:solidFill>
              </a14:hiddenFill>
            </a:ext>
          </a:extLst>
        </p:spPr>
      </p:pic>
      <p:sp>
        <p:nvSpPr>
          <p:cNvPr id="36" name="Rettangolo 35"/>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4236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9"/>
          <p:cNvSpPr txBox="1">
            <a:spLocks noChangeArrowheads="1"/>
          </p:cNvSpPr>
          <p:nvPr/>
        </p:nvSpPr>
        <p:spPr bwMode="auto">
          <a:xfrm>
            <a:off x="395288"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7"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…in miglioramento anche il clima di fiducia circa l’andamento della propria attività, sebbene permangano ancora spazi di miglioramento…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2" name="Rettangolo 11"/>
          <p:cNvSpPr/>
          <p:nvPr/>
        </p:nvSpPr>
        <p:spPr bwMode="auto">
          <a:xfrm>
            <a:off x="4845711" y="2534965"/>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CasellaDiTesto 34"/>
          <p:cNvSpPr txBox="1"/>
          <p:nvPr/>
        </p:nvSpPr>
        <p:spPr>
          <a:xfrm>
            <a:off x="6910747" y="2847357"/>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42,0</a:t>
            </a:r>
          </a:p>
        </p:txBody>
      </p:sp>
      <p:sp>
        <p:nvSpPr>
          <p:cNvPr id="36" name="CasellaDiTesto 35"/>
          <p:cNvSpPr txBox="1"/>
          <p:nvPr/>
        </p:nvSpPr>
        <p:spPr>
          <a:xfrm>
            <a:off x="6910747" y="4754418"/>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42,5</a:t>
            </a:r>
          </a:p>
        </p:txBody>
      </p:sp>
      <p:sp>
        <p:nvSpPr>
          <p:cNvPr id="45" name="Rettangolo 44"/>
          <p:cNvSpPr/>
          <p:nvPr/>
        </p:nvSpPr>
        <p:spPr bwMode="auto">
          <a:xfrm>
            <a:off x="4845711" y="4442027"/>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15"/>
          <p:cNvSpPr txBox="1"/>
          <p:nvPr/>
        </p:nvSpPr>
        <p:spPr>
          <a:xfrm>
            <a:off x="6882004" y="276192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19" name="CasellaDiTesto 18"/>
          <p:cNvSpPr txBox="1"/>
          <p:nvPr/>
        </p:nvSpPr>
        <p:spPr>
          <a:xfrm>
            <a:off x="6882004" y="466638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grpSp>
        <p:nvGrpSpPr>
          <p:cNvPr id="26" name="Gruppo 25"/>
          <p:cNvGrpSpPr/>
          <p:nvPr/>
        </p:nvGrpSpPr>
        <p:grpSpPr>
          <a:xfrm>
            <a:off x="497496" y="2000560"/>
            <a:ext cx="977205" cy="261610"/>
            <a:chOff x="3334255" y="2495977"/>
            <a:chExt cx="977205" cy="261610"/>
          </a:xfrm>
        </p:grpSpPr>
        <p:sp>
          <p:nvSpPr>
            <p:cNvPr id="28" name="Rettangolo 27"/>
            <p:cNvSpPr/>
            <p:nvPr/>
          </p:nvSpPr>
          <p:spPr bwMode="auto">
            <a:xfrm>
              <a:off x="3334255" y="2559435"/>
              <a:ext cx="135114" cy="134695"/>
            </a:xfrm>
            <a:prstGeom prst="rect">
              <a:avLst/>
            </a:prstGeom>
            <a:solidFill>
              <a:srgbClr val="BFBFB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Rettangolo 28"/>
            <p:cNvSpPr/>
            <p:nvPr/>
          </p:nvSpPr>
          <p:spPr>
            <a:xfrm>
              <a:off x="3466956" y="2495977"/>
              <a:ext cx="844504" cy="261610"/>
            </a:xfrm>
            <a:prstGeom prst="rect">
              <a:avLst/>
            </a:prstGeom>
          </p:spPr>
          <p:txBody>
            <a:bodyPr wrap="square">
              <a:spAutoFit/>
            </a:bodyPr>
            <a:lstStyle/>
            <a:p>
              <a:pPr algn="just"/>
              <a:r>
                <a:rPr lang="it-IT" sz="1050" b="0" dirty="0">
                  <a:latin typeface="Calibri" panose="020F0502020204030204" pitchFamily="34" charset="0"/>
                </a:rPr>
                <a:t>2016 I </a:t>
              </a:r>
              <a:r>
                <a:rPr lang="it-IT" sz="1050" b="0" dirty="0" err="1">
                  <a:latin typeface="Calibri" panose="020F0502020204030204" pitchFamily="34" charset="0"/>
                </a:rPr>
                <a:t>sem</a:t>
              </a:r>
              <a:endParaRPr lang="it-IT" sz="1050" b="0" dirty="0">
                <a:latin typeface="Calibri" panose="020F0502020204030204" pitchFamily="34" charset="0"/>
              </a:endParaRPr>
            </a:p>
          </p:txBody>
        </p:sp>
      </p:grpSp>
      <p:grpSp>
        <p:nvGrpSpPr>
          <p:cNvPr id="30" name="Gruppo 29"/>
          <p:cNvGrpSpPr/>
          <p:nvPr/>
        </p:nvGrpSpPr>
        <p:grpSpPr>
          <a:xfrm>
            <a:off x="1583071" y="2000560"/>
            <a:ext cx="972705" cy="261610"/>
            <a:chOff x="539552" y="5778585"/>
            <a:chExt cx="972705" cy="261610"/>
          </a:xfrm>
        </p:grpSpPr>
        <p:sp>
          <p:nvSpPr>
            <p:cNvPr id="31" name="Rettangolo 30"/>
            <p:cNvSpPr/>
            <p:nvPr/>
          </p:nvSpPr>
          <p:spPr>
            <a:xfrm>
              <a:off x="667753" y="5778585"/>
              <a:ext cx="844504" cy="261610"/>
            </a:xfrm>
            <a:prstGeom prst="rect">
              <a:avLst/>
            </a:prstGeom>
            <a:noFill/>
          </p:spPr>
          <p:txBody>
            <a:bodyPr wrap="square">
              <a:spAutoFit/>
            </a:bodyPr>
            <a:lstStyle/>
            <a:p>
              <a:pPr algn="just"/>
              <a:r>
                <a:rPr lang="it-IT" sz="1050" b="0" dirty="0">
                  <a:latin typeface="Calibri" panose="020F0502020204030204" pitchFamily="34" charset="0"/>
                </a:rPr>
                <a:t>2016 II </a:t>
              </a:r>
              <a:r>
                <a:rPr lang="it-IT" sz="1050" b="0" dirty="0" err="1">
                  <a:latin typeface="Calibri" panose="020F0502020204030204" pitchFamily="34" charset="0"/>
                </a:rPr>
                <a:t>sem</a:t>
              </a:r>
              <a:endParaRPr lang="it-IT" sz="1050" b="0" dirty="0">
                <a:latin typeface="Calibri" panose="020F0502020204030204" pitchFamily="34" charset="0"/>
              </a:endParaRPr>
            </a:p>
          </p:txBody>
        </p:sp>
        <p:sp>
          <p:nvSpPr>
            <p:cNvPr id="32" name="Rettangolo 31"/>
            <p:cNvSpPr/>
            <p:nvPr/>
          </p:nvSpPr>
          <p:spPr bwMode="auto">
            <a:xfrm>
              <a:off x="539552" y="5842043"/>
              <a:ext cx="135114" cy="134695"/>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pic>
        <p:nvPicPr>
          <p:cNvPr id="6" name="Immagine 5"/>
          <p:cNvPicPr>
            <a:picLocks noChangeAspect="1"/>
          </p:cNvPicPr>
          <p:nvPr/>
        </p:nvPicPr>
        <p:blipFill>
          <a:blip r:embed="rId2"/>
          <a:stretch>
            <a:fillRect/>
          </a:stretch>
        </p:blipFill>
        <p:spPr>
          <a:xfrm>
            <a:off x="4633200" y="2725200"/>
            <a:ext cx="2328381" cy="1594800"/>
          </a:xfrm>
          <a:prstGeom prst="rect">
            <a:avLst/>
          </a:prstGeom>
        </p:spPr>
      </p:pic>
      <p:pic>
        <p:nvPicPr>
          <p:cNvPr id="8" name="Immagine 7"/>
          <p:cNvPicPr>
            <a:picLocks noChangeAspect="1"/>
          </p:cNvPicPr>
          <p:nvPr/>
        </p:nvPicPr>
        <p:blipFill>
          <a:blip r:embed="rId3"/>
          <a:stretch>
            <a:fillRect/>
          </a:stretch>
        </p:blipFill>
        <p:spPr>
          <a:xfrm>
            <a:off x="4633200" y="4636800"/>
            <a:ext cx="2328381" cy="1594800"/>
          </a:xfrm>
          <a:prstGeom prst="rect">
            <a:avLst/>
          </a:prstGeom>
        </p:spPr>
      </p:pic>
      <p:sp>
        <p:nvSpPr>
          <p:cNvPr id="34" name="CasellaDiTesto 33"/>
          <p:cNvSpPr txBox="1"/>
          <p:nvPr/>
        </p:nvSpPr>
        <p:spPr>
          <a:xfrm>
            <a:off x="4665216" y="2288725"/>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Luglio – Dicembre 2016</a:t>
            </a:r>
          </a:p>
        </p:txBody>
      </p:sp>
      <p:sp>
        <p:nvSpPr>
          <p:cNvPr id="37" name="CasellaDiTesto 36"/>
          <p:cNvSpPr txBox="1"/>
          <p:nvPr/>
        </p:nvSpPr>
        <p:spPr>
          <a:xfrm>
            <a:off x="4665216" y="4195786"/>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Gennaio – Giugno 2017</a:t>
            </a:r>
          </a:p>
        </p:txBody>
      </p:sp>
      <p:pic>
        <p:nvPicPr>
          <p:cNvPr id="3" name="Immagine 2"/>
          <p:cNvPicPr>
            <a:picLocks noChangeAspect="1"/>
          </p:cNvPicPr>
          <p:nvPr/>
        </p:nvPicPr>
        <p:blipFill>
          <a:blip r:embed="rId4"/>
          <a:stretch>
            <a:fillRect/>
          </a:stretch>
        </p:blipFill>
        <p:spPr>
          <a:xfrm>
            <a:off x="417600" y="2278800"/>
            <a:ext cx="3863700" cy="3814534"/>
          </a:xfrm>
          <a:prstGeom prst="rect">
            <a:avLst/>
          </a:prstGeom>
        </p:spPr>
      </p:pic>
      <p:sp>
        <p:nvSpPr>
          <p:cNvPr id="23" name="Rettangolo 22"/>
          <p:cNvSpPr/>
          <p:nvPr/>
        </p:nvSpPr>
        <p:spPr>
          <a:xfrm>
            <a:off x="395288" y="948476"/>
            <a:ext cx="8353176" cy="877163"/>
          </a:xfrm>
          <a:prstGeom prst="rect">
            <a:avLst/>
          </a:prstGeom>
        </p:spPr>
        <p:txBody>
          <a:bodyPr wrap="square">
            <a:spAutoFit/>
          </a:bodyPr>
          <a:lstStyle/>
          <a:p>
            <a:pPr algn="just"/>
            <a:r>
              <a:rPr lang="it-IT" sz="1700" b="0" dirty="0">
                <a:latin typeface="Calibri" panose="020F0502020204030204" pitchFamily="34" charset="0"/>
              </a:rPr>
              <a:t>Come giudica l’</a:t>
            </a:r>
            <a:r>
              <a:rPr lang="it-IT" sz="1700" u="sng" dirty="0">
                <a:latin typeface="Calibri" panose="020F0502020204030204" pitchFamily="34" charset="0"/>
              </a:rPr>
              <a:t>andamento economico generale della Sua impresa</a:t>
            </a:r>
            <a:r>
              <a:rPr lang="it-IT" sz="1700" b="0" dirty="0">
                <a:latin typeface="Calibri" panose="020F0502020204030204" pitchFamily="34" charset="0"/>
              </a:rPr>
              <a:t>, negli ultimi sei mesi, rispetto ai sei mesi precedenti, migliore, invariato o peggiore…? E in vista dei prossimi sei mesi?</a:t>
            </a:r>
          </a:p>
        </p:txBody>
      </p:sp>
      <p:sp>
        <p:nvSpPr>
          <p:cNvPr id="25" name="Rettangolo 24"/>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85930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9"/>
          <p:cNvSpPr txBox="1">
            <a:spLocks noChangeArrowheads="1"/>
          </p:cNvSpPr>
          <p:nvPr/>
        </p:nvSpPr>
        <p:spPr bwMode="auto">
          <a:xfrm>
            <a:off x="395288"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9" name="Rettangolo arrotondato 56"/>
          <p:cNvSpPr/>
          <p:nvPr/>
        </p:nvSpPr>
        <p:spPr bwMode="auto">
          <a:xfrm>
            <a:off x="467544" y="2018265"/>
            <a:ext cx="2296160"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800" dirty="0">
                <a:solidFill>
                  <a:schemeClr val="bg1"/>
                </a:solidFill>
                <a:latin typeface="Calibri" panose="020F0502020204030204" pitchFamily="34" charset="0"/>
              </a:rPr>
              <a:t>Rivenditori</a:t>
            </a: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30" name="Rettangolo arrotondato 57"/>
          <p:cNvSpPr/>
          <p:nvPr/>
        </p:nvSpPr>
        <p:spPr bwMode="auto">
          <a:xfrm>
            <a:off x="467544" y="4265635"/>
            <a:ext cx="2296160"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800" dirty="0">
                <a:solidFill>
                  <a:schemeClr val="bg1"/>
                </a:solidFill>
                <a:latin typeface="Calibri" panose="020F0502020204030204" pitchFamily="34" charset="0"/>
              </a:rPr>
              <a:t>Altri</a:t>
            </a:r>
            <a:endParaRPr kumimoji="0" lang="it-IT" sz="1800" b="0" i="0" u="none" strike="noStrike" cap="none" normalizeH="0" baseline="0" dirty="0">
              <a:ln>
                <a:noFill/>
              </a:ln>
              <a:solidFill>
                <a:schemeClr val="bg1"/>
              </a:solidFill>
              <a:effectLst/>
              <a:latin typeface="Calibri" panose="020F0502020204030204" pitchFamily="34" charset="0"/>
            </a:endParaRPr>
          </a:p>
        </p:txBody>
      </p:sp>
      <p:pic>
        <p:nvPicPr>
          <p:cNvPr id="31" name="Picture 2" descr="http://cache1.asset-cache.net/xc/511736412.jpg?v=2&amp;c=IWSAsset&amp;k=2&amp;d=mI4G2pZkh6c6vkEqxCuYZDs6ZmxZcMFoHzRtZULPBEgtFJvcswDO9aPPP6ezRbDH0"/>
          <p:cNvPicPr>
            <a:picLocks noChangeAspect="1" noChangeArrowheads="1"/>
          </p:cNvPicPr>
          <p:nvPr/>
        </p:nvPicPr>
        <p:blipFill rotWithShape="1">
          <a:blip r:embed="rId2">
            <a:extLst>
              <a:ext uri="{28A0092B-C50C-407E-A947-70E740481C1C}">
                <a14:useLocalDpi xmlns:a14="http://schemas.microsoft.com/office/drawing/2010/main" val="0"/>
              </a:ext>
            </a:extLst>
          </a:blip>
          <a:srcRect l="50213" t="80606"/>
          <a:stretch/>
        </p:blipFill>
        <p:spPr bwMode="auto">
          <a:xfrm>
            <a:off x="2834283" y="1835992"/>
            <a:ext cx="1030356" cy="7758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cache1.asset-cache.net/xc/511736412.jpg?v=2&amp;c=IWSAsset&amp;k=2&amp;d=mI4G2pZkh6c6vkEqxCuYZDs6ZmxZcMFoHzRtZULPBEgtFJvcswDO9aPPP6ezRbDH0"/>
          <p:cNvPicPr>
            <a:picLocks noChangeAspect="1" noChangeArrowheads="1"/>
          </p:cNvPicPr>
          <p:nvPr/>
        </p:nvPicPr>
        <p:blipFill rotWithShape="1">
          <a:blip r:embed="rId2">
            <a:extLst>
              <a:ext uri="{28A0092B-C50C-407E-A947-70E740481C1C}">
                <a14:useLocalDpi xmlns:a14="http://schemas.microsoft.com/office/drawing/2010/main" val="0"/>
              </a:ext>
            </a:extLst>
          </a:blip>
          <a:srcRect t="53515" r="53814" b="23542"/>
          <a:stretch/>
        </p:blipFill>
        <p:spPr bwMode="auto">
          <a:xfrm>
            <a:off x="3096742" y="4163302"/>
            <a:ext cx="652845" cy="626888"/>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436503" y="2511358"/>
            <a:ext cx="1306346" cy="307777"/>
          </a:xfrm>
          <a:prstGeom prst="rect">
            <a:avLst/>
          </a:prstGeom>
          <a:noFill/>
        </p:spPr>
        <p:txBody>
          <a:bodyPr wrap="square" rtlCol="0">
            <a:spAutoFit/>
          </a:bodyPr>
          <a:lstStyle/>
          <a:p>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‘16</a:t>
            </a:r>
          </a:p>
        </p:txBody>
      </p:sp>
      <p:sp>
        <p:nvSpPr>
          <p:cNvPr id="35" name="CasellaDiTesto 34"/>
          <p:cNvSpPr txBox="1"/>
          <p:nvPr/>
        </p:nvSpPr>
        <p:spPr>
          <a:xfrm>
            <a:off x="467544" y="4762014"/>
            <a:ext cx="1306346" cy="307777"/>
          </a:xfrm>
          <a:prstGeom prst="rect">
            <a:avLst/>
          </a:prstGeom>
          <a:noFill/>
        </p:spPr>
        <p:txBody>
          <a:bodyPr wrap="square" rtlCol="0">
            <a:spAutoFit/>
          </a:bodyPr>
          <a:lstStyle/>
          <a:p>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‘16</a:t>
            </a:r>
          </a:p>
        </p:txBody>
      </p:sp>
      <p:sp>
        <p:nvSpPr>
          <p:cNvPr id="37" name="CasellaDiTesto 36"/>
          <p:cNvSpPr txBox="1"/>
          <p:nvPr/>
        </p:nvSpPr>
        <p:spPr>
          <a:xfrm>
            <a:off x="2306366" y="3079647"/>
            <a:ext cx="915636"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t>46,8</a:t>
            </a:r>
          </a:p>
        </p:txBody>
      </p:sp>
      <p:sp>
        <p:nvSpPr>
          <p:cNvPr id="39" name="CasellaDiTesto 38"/>
          <p:cNvSpPr txBox="1"/>
          <p:nvPr/>
        </p:nvSpPr>
        <p:spPr>
          <a:xfrm>
            <a:off x="1964476" y="281865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41" name="CasellaDiTesto 40"/>
          <p:cNvSpPr txBox="1"/>
          <p:nvPr/>
        </p:nvSpPr>
        <p:spPr>
          <a:xfrm>
            <a:off x="2306366" y="5335460"/>
            <a:ext cx="915636"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t>36,0</a:t>
            </a:r>
          </a:p>
        </p:txBody>
      </p:sp>
      <p:sp>
        <p:nvSpPr>
          <p:cNvPr id="42" name="CasellaDiTesto 41"/>
          <p:cNvSpPr txBox="1"/>
          <p:nvPr/>
        </p:nvSpPr>
        <p:spPr>
          <a:xfrm>
            <a:off x="1964476" y="5074465"/>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36"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anche in questo caso, i </a:t>
            </a:r>
            <a:r>
              <a:rPr lang="it-IT" dirty="0">
                <a:solidFill>
                  <a:schemeClr val="tx1"/>
                </a:solidFill>
                <a:latin typeface="Calibri" panose="020F0502020204030204" pitchFamily="34" charset="0"/>
              </a:rPr>
              <a:t>rivenditori fanno segnare un livello di fiducia più elevato rispetto al resto delle imprese del comparto…</a:t>
            </a:r>
            <a:endParaRPr lang="it-IT" altLang="it-IT" kern="0" dirty="0">
              <a:solidFill>
                <a:srgbClr val="FF0000"/>
              </a:solidFill>
              <a:latin typeface="Calibri" panose="020F0502020204030204" pitchFamily="34" charset="0"/>
              <a:cs typeface="Arial" panose="020B0604020202020204" pitchFamily="34" charset="0"/>
            </a:endParaRPr>
          </a:p>
        </p:txBody>
      </p:sp>
      <p:pic>
        <p:nvPicPr>
          <p:cNvPr id="38" name="Immagine 37"/>
          <p:cNvPicPr>
            <a:picLocks noChangeAspect="1"/>
          </p:cNvPicPr>
          <p:nvPr/>
        </p:nvPicPr>
        <p:blipFill>
          <a:blip r:embed="rId3"/>
          <a:stretch>
            <a:fillRect/>
          </a:stretch>
        </p:blipFill>
        <p:spPr>
          <a:xfrm>
            <a:off x="5436096" y="2118829"/>
            <a:ext cx="3042439" cy="3883409"/>
          </a:xfrm>
          <a:prstGeom prst="rect">
            <a:avLst/>
          </a:prstGeom>
        </p:spPr>
      </p:pic>
      <p:sp>
        <p:nvSpPr>
          <p:cNvPr id="40" name="CasellaDiTesto 39"/>
          <p:cNvSpPr txBox="1"/>
          <p:nvPr/>
        </p:nvSpPr>
        <p:spPr>
          <a:xfrm>
            <a:off x="6536019" y="196979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43" name="CasellaDiTesto 42"/>
          <p:cNvSpPr txBox="1"/>
          <p:nvPr/>
        </p:nvSpPr>
        <p:spPr>
          <a:xfrm>
            <a:off x="7119648" y="2228553"/>
            <a:ext cx="731290"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44,0</a:t>
            </a:r>
          </a:p>
        </p:txBody>
      </p:sp>
      <p:sp>
        <p:nvSpPr>
          <p:cNvPr id="44" name="CasellaDiTesto 43"/>
          <p:cNvSpPr txBox="1"/>
          <p:nvPr/>
        </p:nvSpPr>
        <p:spPr>
          <a:xfrm>
            <a:off x="7361191" y="4439293"/>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45" name="CasellaDiTesto 44"/>
          <p:cNvSpPr txBox="1"/>
          <p:nvPr/>
        </p:nvSpPr>
        <p:spPr>
          <a:xfrm>
            <a:off x="7972657" y="4703813"/>
            <a:ext cx="731290"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39,0</a:t>
            </a:r>
            <a:endParaRPr lang="it-IT" sz="3600" dirty="0">
              <a:solidFill>
                <a:srgbClr val="1F4E79"/>
              </a:solidFill>
              <a:latin typeface="Calibri" panose="020F0502020204030204" pitchFamily="34" charset="0"/>
            </a:endParaRPr>
          </a:p>
        </p:txBody>
      </p:sp>
      <p:sp>
        <p:nvSpPr>
          <p:cNvPr id="46" name="CasellaDiTesto 45"/>
          <p:cNvSpPr txBox="1"/>
          <p:nvPr/>
        </p:nvSpPr>
        <p:spPr>
          <a:xfrm>
            <a:off x="6125562" y="342345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47" name="CasellaDiTesto 46"/>
          <p:cNvSpPr txBox="1"/>
          <p:nvPr/>
        </p:nvSpPr>
        <p:spPr>
          <a:xfrm>
            <a:off x="6706650" y="3705226"/>
            <a:ext cx="731290"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40,8</a:t>
            </a:r>
            <a:endParaRPr lang="it-IT" sz="3600" dirty="0">
              <a:solidFill>
                <a:srgbClr val="1F4E79"/>
              </a:solidFill>
              <a:latin typeface="Calibri" panose="020F0502020204030204" pitchFamily="34" charset="0"/>
            </a:endParaRPr>
          </a:p>
        </p:txBody>
      </p:sp>
      <p:sp>
        <p:nvSpPr>
          <p:cNvPr id="48" name="CasellaDiTesto 47"/>
          <p:cNvSpPr txBox="1"/>
          <p:nvPr/>
        </p:nvSpPr>
        <p:spPr>
          <a:xfrm>
            <a:off x="4792040" y="236670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49" name="CasellaDiTesto 48"/>
          <p:cNvSpPr txBox="1"/>
          <p:nvPr/>
        </p:nvSpPr>
        <p:spPr>
          <a:xfrm>
            <a:off x="5364088" y="2634631"/>
            <a:ext cx="731290"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46,0</a:t>
            </a:r>
          </a:p>
        </p:txBody>
      </p:sp>
      <p:pic>
        <p:nvPicPr>
          <p:cNvPr id="3" name="Immagine 2"/>
          <p:cNvPicPr>
            <a:picLocks noChangeAspect="1"/>
          </p:cNvPicPr>
          <p:nvPr/>
        </p:nvPicPr>
        <p:blipFill>
          <a:blip r:embed="rId4"/>
          <a:stretch>
            <a:fillRect/>
          </a:stretch>
        </p:blipFill>
        <p:spPr>
          <a:xfrm>
            <a:off x="288000" y="2815200"/>
            <a:ext cx="1754911" cy="1198800"/>
          </a:xfrm>
          <a:prstGeom prst="rect">
            <a:avLst/>
          </a:prstGeom>
        </p:spPr>
      </p:pic>
      <p:pic>
        <p:nvPicPr>
          <p:cNvPr id="5" name="Immagine 4"/>
          <p:cNvPicPr>
            <a:picLocks noChangeAspect="1"/>
          </p:cNvPicPr>
          <p:nvPr/>
        </p:nvPicPr>
        <p:blipFill>
          <a:blip r:embed="rId5"/>
          <a:stretch>
            <a:fillRect/>
          </a:stretch>
        </p:blipFill>
        <p:spPr>
          <a:xfrm>
            <a:off x="288000" y="5065200"/>
            <a:ext cx="1754911" cy="1198800"/>
          </a:xfrm>
          <a:prstGeom prst="rect">
            <a:avLst/>
          </a:prstGeom>
        </p:spPr>
      </p:pic>
      <p:pic>
        <p:nvPicPr>
          <p:cNvPr id="6" name="Immagine 5"/>
          <p:cNvPicPr>
            <a:picLocks noChangeAspect="1"/>
          </p:cNvPicPr>
          <p:nvPr/>
        </p:nvPicPr>
        <p:blipFill>
          <a:blip r:embed="rId6"/>
          <a:stretch>
            <a:fillRect/>
          </a:stretch>
        </p:blipFill>
        <p:spPr>
          <a:xfrm>
            <a:off x="4701824" y="2645596"/>
            <a:ext cx="822120" cy="561600"/>
          </a:xfrm>
          <a:prstGeom prst="rect">
            <a:avLst/>
          </a:prstGeom>
        </p:spPr>
      </p:pic>
      <p:pic>
        <p:nvPicPr>
          <p:cNvPr id="7" name="Immagine 6"/>
          <p:cNvPicPr>
            <a:picLocks noChangeAspect="1"/>
          </p:cNvPicPr>
          <p:nvPr/>
        </p:nvPicPr>
        <p:blipFill>
          <a:blip r:embed="rId7"/>
          <a:stretch>
            <a:fillRect/>
          </a:stretch>
        </p:blipFill>
        <p:spPr>
          <a:xfrm>
            <a:off x="6439372" y="2230558"/>
            <a:ext cx="822120" cy="561600"/>
          </a:xfrm>
          <a:prstGeom prst="rect">
            <a:avLst/>
          </a:prstGeom>
        </p:spPr>
      </p:pic>
      <p:pic>
        <p:nvPicPr>
          <p:cNvPr id="8" name="Immagine 7"/>
          <p:cNvPicPr>
            <a:picLocks noChangeAspect="1"/>
          </p:cNvPicPr>
          <p:nvPr/>
        </p:nvPicPr>
        <p:blipFill>
          <a:blip r:embed="rId8"/>
          <a:stretch>
            <a:fillRect/>
          </a:stretch>
        </p:blipFill>
        <p:spPr>
          <a:xfrm>
            <a:off x="6062088" y="3686423"/>
            <a:ext cx="822120" cy="561600"/>
          </a:xfrm>
          <a:prstGeom prst="rect">
            <a:avLst/>
          </a:prstGeom>
        </p:spPr>
      </p:pic>
      <p:pic>
        <p:nvPicPr>
          <p:cNvPr id="10" name="Immagine 9"/>
          <p:cNvPicPr>
            <a:picLocks noChangeAspect="1"/>
          </p:cNvPicPr>
          <p:nvPr/>
        </p:nvPicPr>
        <p:blipFill>
          <a:blip r:embed="rId9"/>
          <a:stretch>
            <a:fillRect/>
          </a:stretch>
        </p:blipFill>
        <p:spPr>
          <a:xfrm>
            <a:off x="7287037" y="4704764"/>
            <a:ext cx="822120" cy="561600"/>
          </a:xfrm>
          <a:prstGeom prst="rect">
            <a:avLst/>
          </a:prstGeom>
        </p:spPr>
      </p:pic>
      <p:sp>
        <p:nvSpPr>
          <p:cNvPr id="34" name="Rettangolo 33"/>
          <p:cNvSpPr/>
          <p:nvPr/>
        </p:nvSpPr>
        <p:spPr>
          <a:xfrm>
            <a:off x="395288" y="948476"/>
            <a:ext cx="8353176" cy="615553"/>
          </a:xfrm>
          <a:prstGeom prst="rect">
            <a:avLst/>
          </a:prstGeom>
        </p:spPr>
        <p:txBody>
          <a:bodyPr wrap="square">
            <a:spAutoFit/>
          </a:bodyPr>
          <a:lstStyle/>
          <a:p>
            <a:pPr algn="just"/>
            <a:r>
              <a:rPr lang="it-IT" sz="1700" b="0" dirty="0">
                <a:latin typeface="Calibri" panose="020F0502020204030204" pitchFamily="34" charset="0"/>
              </a:rPr>
              <a:t>Come giudica l’</a:t>
            </a:r>
            <a:r>
              <a:rPr lang="it-IT" sz="1700" u="sng" dirty="0">
                <a:latin typeface="Calibri" panose="020F0502020204030204" pitchFamily="34" charset="0"/>
              </a:rPr>
              <a:t>andamento economico generale della Sua impresa</a:t>
            </a:r>
            <a:r>
              <a:rPr lang="it-IT" sz="1700" b="0" dirty="0">
                <a:latin typeface="Calibri" panose="020F0502020204030204" pitchFamily="34" charset="0"/>
              </a:rPr>
              <a:t>, negli ultimi sei mesi, rispetto ai sei mesi precedenti, migliore, invariato o peggiore…?</a:t>
            </a:r>
          </a:p>
        </p:txBody>
      </p:sp>
      <p:pic>
        <p:nvPicPr>
          <p:cNvPr id="51" name="Picture 4" descr="Risultati immagini per cerchio evidenziatore rosso"/>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5745103" y="1375217"/>
            <a:ext cx="2544674" cy="1872647"/>
          </a:xfrm>
          <a:prstGeom prst="rect">
            <a:avLst/>
          </a:prstGeom>
          <a:noFill/>
          <a:extLst>
            <a:ext uri="{909E8E84-426E-40DD-AFC4-6F175D3DCCD1}">
              <a14:hiddenFill xmlns:a14="http://schemas.microsoft.com/office/drawing/2010/main">
                <a:solidFill>
                  <a:srgbClr val="FFFFFF"/>
                </a:solidFill>
              </a14:hiddenFill>
            </a:ext>
          </a:extLst>
        </p:spPr>
      </p:pic>
      <p:sp>
        <p:nvSpPr>
          <p:cNvPr id="50" name="Rettangolo 49"/>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527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l’avanzamento del clima di fiducia (che, in ogni caso, rimane su livelli al di sotto quelli precedenti la crisi), spinge tre imprese su quattro a scommettere sul miglioramento della situazione economica dell’intero comparto della mobilità </a:t>
            </a:r>
            <a:r>
              <a:rPr lang="it-IT" dirty="0">
                <a:solidFill>
                  <a:schemeClr val="tx1"/>
                </a:solidFill>
                <a:latin typeface="Calibri" panose="020F0502020204030204" pitchFamily="34" charset="0"/>
              </a:rPr>
              <a:t>da qui a cinque anni…</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8" name="Rettangolo 7"/>
          <p:cNvSpPr/>
          <p:nvPr/>
        </p:nvSpPr>
        <p:spPr>
          <a:xfrm>
            <a:off x="395288" y="1615159"/>
            <a:ext cx="8353176" cy="646331"/>
          </a:xfrm>
          <a:prstGeom prst="rect">
            <a:avLst/>
          </a:prstGeom>
        </p:spPr>
        <p:txBody>
          <a:bodyPr wrap="square">
            <a:spAutoFit/>
          </a:bodyPr>
          <a:lstStyle/>
          <a:p>
            <a:pPr algn="just"/>
            <a:r>
              <a:rPr lang="it-IT" sz="1800" b="0" dirty="0">
                <a:latin typeface="Calibri" panose="020F0502020204030204" pitchFamily="34" charset="0"/>
              </a:rPr>
              <a:t>In generale, Lei ritiene che la situazione economica complessiva del settore, </a:t>
            </a:r>
            <a:r>
              <a:rPr lang="it-IT" sz="1800" u="sng" dirty="0">
                <a:latin typeface="Calibri" panose="020F0502020204030204" pitchFamily="34" charset="0"/>
              </a:rPr>
              <a:t>da qui ai prossimi cinque anni</a:t>
            </a:r>
            <a:r>
              <a:rPr lang="it-IT" sz="1800" b="0" dirty="0">
                <a:latin typeface="Calibri" panose="020F0502020204030204" pitchFamily="34" charset="0"/>
              </a:rPr>
              <a:t>, sarà…?</a:t>
            </a:r>
          </a:p>
        </p:txBody>
      </p:sp>
      <p:sp>
        <p:nvSpPr>
          <p:cNvPr id="11" name="CasellaDiTesto 10"/>
          <p:cNvSpPr txBox="1">
            <a:spLocks noChangeArrowheads="1"/>
          </p:cNvSpPr>
          <p:nvPr/>
        </p:nvSpPr>
        <p:spPr bwMode="auto">
          <a:xfrm>
            <a:off x="1468830" y="2496479"/>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000" b="0" dirty="0">
                <a:solidFill>
                  <a:srgbClr val="008000"/>
                </a:solidFill>
                <a:latin typeface="Calibri" panose="020F0502020204030204" pitchFamily="34" charset="0"/>
              </a:rPr>
              <a:t>34,0</a:t>
            </a:r>
          </a:p>
        </p:txBody>
      </p:sp>
      <p:sp>
        <p:nvSpPr>
          <p:cNvPr id="12" name="CasellaDiTesto 9"/>
          <p:cNvSpPr txBox="1">
            <a:spLocks noChangeArrowheads="1"/>
          </p:cNvSpPr>
          <p:nvPr/>
        </p:nvSpPr>
        <p:spPr bwMode="auto">
          <a:xfrm>
            <a:off x="454292" y="3356992"/>
            <a:ext cx="264529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u="sng" dirty="0">
                <a:latin typeface="Calibri" panose="020F0502020204030204" pitchFamily="34" charset="0"/>
              </a:rPr>
              <a:t>Più florida</a:t>
            </a:r>
            <a:r>
              <a:rPr lang="it-IT" sz="2300" b="0" dirty="0">
                <a:latin typeface="Calibri" panose="020F0502020204030204" pitchFamily="34" charset="0"/>
              </a:rPr>
              <a:t> rispetto a quella attuale</a:t>
            </a:r>
          </a:p>
        </p:txBody>
      </p:sp>
      <p:sp>
        <p:nvSpPr>
          <p:cNvPr id="14" name="CasellaDiTesto 13"/>
          <p:cNvSpPr txBox="1">
            <a:spLocks noChangeArrowheads="1"/>
          </p:cNvSpPr>
          <p:nvPr/>
        </p:nvSpPr>
        <p:spPr bwMode="auto">
          <a:xfrm>
            <a:off x="7075505" y="2496479"/>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000" b="0" dirty="0">
                <a:solidFill>
                  <a:srgbClr val="C00000"/>
                </a:solidFill>
                <a:latin typeface="Calibri" panose="020F0502020204030204" pitchFamily="34" charset="0"/>
              </a:rPr>
              <a:t>24,0</a:t>
            </a:r>
          </a:p>
        </p:txBody>
      </p:sp>
      <p:sp>
        <p:nvSpPr>
          <p:cNvPr id="15" name="CasellaDiTesto 9"/>
          <p:cNvSpPr txBox="1">
            <a:spLocks noChangeArrowheads="1"/>
          </p:cNvSpPr>
          <p:nvPr/>
        </p:nvSpPr>
        <p:spPr bwMode="auto">
          <a:xfrm>
            <a:off x="6137176" y="3356992"/>
            <a:ext cx="263779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u="sng" dirty="0">
                <a:latin typeface="Calibri" panose="020F0502020204030204" pitchFamily="34" charset="0"/>
              </a:rPr>
              <a:t>In crisi</a:t>
            </a:r>
            <a:r>
              <a:rPr lang="it-IT" sz="2300" b="0" dirty="0">
                <a:latin typeface="Calibri" panose="020F0502020204030204" pitchFamily="34" charset="0"/>
              </a:rPr>
              <a:t> rispetto a quella attuale</a:t>
            </a:r>
          </a:p>
        </p:txBody>
      </p:sp>
      <p:pic>
        <p:nvPicPr>
          <p:cNvPr id="16" name="Picture 2" descr="https://image.freepik.com/vettori-gratuito/collezione-pollice-su-cerchi-e-cuori_1025-5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40" t="5522" r="51646" b="50863"/>
          <a:stretch/>
        </p:blipFill>
        <p:spPr bwMode="auto">
          <a:xfrm>
            <a:off x="628111" y="2466785"/>
            <a:ext cx="825983" cy="8259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mage.freepik.com/vettori-gratuito/collezione-pollice-su-cerchi-e-cuori_1025-5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8" t="50500" r="52925" b="7096"/>
          <a:stretch/>
        </p:blipFill>
        <p:spPr bwMode="auto">
          <a:xfrm>
            <a:off x="6173875" y="2478258"/>
            <a:ext cx="848927" cy="8030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cache1.asset-cache.net/xc/507159629.jpg?v=2&amp;c=IWSAsset&amp;k=2&amp;d=wzqNb8jBVZSnX9XfkdzL0is7MjzOwH6JZGHQfzF4KAon3NXghTfO81d9PYWLmusm0"/>
          <p:cNvPicPr>
            <a:picLocks noChangeAspect="1" noChangeArrowheads="1"/>
          </p:cNvPicPr>
          <p:nvPr/>
        </p:nvPicPr>
        <p:blipFill rotWithShape="1">
          <a:blip r:embed="rId4">
            <a:extLst>
              <a:ext uri="{28A0092B-C50C-407E-A947-70E740481C1C}">
                <a14:useLocalDpi xmlns:a14="http://schemas.microsoft.com/office/drawing/2010/main" val="0"/>
              </a:ext>
            </a:extLst>
          </a:blip>
          <a:srcRect l="50123" t="18174" r="25345" b="60391"/>
          <a:stretch/>
        </p:blipFill>
        <p:spPr bwMode="auto">
          <a:xfrm>
            <a:off x="3321932" y="2343644"/>
            <a:ext cx="857558" cy="943261"/>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p:cNvSpPr txBox="1">
            <a:spLocks noChangeArrowheads="1"/>
          </p:cNvSpPr>
          <p:nvPr/>
        </p:nvSpPr>
        <p:spPr bwMode="auto">
          <a:xfrm>
            <a:off x="4205134" y="2492596"/>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000" b="0" dirty="0">
                <a:solidFill>
                  <a:schemeClr val="bg1">
                    <a:lumMod val="50000"/>
                  </a:schemeClr>
                </a:solidFill>
                <a:latin typeface="Calibri" panose="020F0502020204030204" pitchFamily="34" charset="0"/>
              </a:rPr>
              <a:t>42,0</a:t>
            </a:r>
          </a:p>
        </p:txBody>
      </p:sp>
      <p:sp>
        <p:nvSpPr>
          <p:cNvPr id="29" name="CasellaDiTesto 9"/>
          <p:cNvSpPr txBox="1">
            <a:spLocks noChangeArrowheads="1"/>
          </p:cNvSpPr>
          <p:nvPr/>
        </p:nvSpPr>
        <p:spPr bwMode="auto">
          <a:xfrm>
            <a:off x="3291015" y="3356992"/>
            <a:ext cx="265289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dirty="0">
                <a:latin typeface="Calibri" panose="020F0502020204030204" pitchFamily="34" charset="0"/>
              </a:rPr>
              <a:t>Sostanzialmente </a:t>
            </a:r>
            <a:r>
              <a:rPr lang="it-IT" sz="2300" b="0" u="sng" dirty="0">
                <a:latin typeface="Calibri" panose="020F0502020204030204" pitchFamily="34" charset="0"/>
              </a:rPr>
              <a:t>come quella attuale</a:t>
            </a:r>
          </a:p>
        </p:txBody>
      </p:sp>
      <p:sp>
        <p:nvSpPr>
          <p:cNvPr id="4" name="Rettangolo 3"/>
          <p:cNvSpPr/>
          <p:nvPr/>
        </p:nvSpPr>
        <p:spPr bwMode="auto">
          <a:xfrm>
            <a:off x="408540" y="2343644"/>
            <a:ext cx="2664544" cy="3872912"/>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1" name="Rettangolo 30"/>
          <p:cNvSpPr/>
          <p:nvPr/>
        </p:nvSpPr>
        <p:spPr bwMode="auto">
          <a:xfrm>
            <a:off x="3252856" y="2343644"/>
            <a:ext cx="2664544" cy="3872912"/>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p:cNvSpPr/>
          <p:nvPr/>
        </p:nvSpPr>
        <p:spPr bwMode="auto">
          <a:xfrm>
            <a:off x="6097172" y="2343644"/>
            <a:ext cx="2664544" cy="3872912"/>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3" name="Rettangolo arrotondato 22"/>
          <p:cNvSpPr/>
          <p:nvPr/>
        </p:nvSpPr>
        <p:spPr bwMode="auto">
          <a:xfrm>
            <a:off x="533157" y="5151952"/>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CasellaDiTesto 23"/>
          <p:cNvSpPr txBox="1"/>
          <p:nvPr/>
        </p:nvSpPr>
        <p:spPr>
          <a:xfrm>
            <a:off x="551831" y="5152452"/>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16,7</a:t>
            </a:r>
          </a:p>
        </p:txBody>
      </p:sp>
      <p:sp>
        <p:nvSpPr>
          <p:cNvPr id="25" name="CasellaDiTesto 24"/>
          <p:cNvSpPr txBox="1"/>
          <p:nvPr/>
        </p:nvSpPr>
        <p:spPr>
          <a:xfrm>
            <a:off x="635986" y="4915792"/>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26" name="Rettangolo arrotondato 25"/>
          <p:cNvSpPr/>
          <p:nvPr/>
        </p:nvSpPr>
        <p:spPr bwMode="auto">
          <a:xfrm>
            <a:off x="1181947" y="5151952"/>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0" name="CasellaDiTesto 29"/>
          <p:cNvSpPr txBox="1"/>
          <p:nvPr/>
        </p:nvSpPr>
        <p:spPr>
          <a:xfrm>
            <a:off x="1200621"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36,0</a:t>
            </a:r>
          </a:p>
        </p:txBody>
      </p:sp>
      <p:sp>
        <p:nvSpPr>
          <p:cNvPr id="36" name="CasellaDiTesto 35"/>
          <p:cNvSpPr txBox="1"/>
          <p:nvPr/>
        </p:nvSpPr>
        <p:spPr>
          <a:xfrm>
            <a:off x="1227068" y="4915792"/>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37" name="Rettangolo arrotondato 36"/>
          <p:cNvSpPr/>
          <p:nvPr/>
        </p:nvSpPr>
        <p:spPr bwMode="auto">
          <a:xfrm>
            <a:off x="1800846" y="5151952"/>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8" name="CasellaDiTesto 37"/>
          <p:cNvSpPr txBox="1"/>
          <p:nvPr/>
        </p:nvSpPr>
        <p:spPr>
          <a:xfrm>
            <a:off x="1819520"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38,6</a:t>
            </a:r>
          </a:p>
        </p:txBody>
      </p:sp>
      <p:sp>
        <p:nvSpPr>
          <p:cNvPr id="39" name="CasellaDiTesto 38"/>
          <p:cNvSpPr txBox="1"/>
          <p:nvPr/>
        </p:nvSpPr>
        <p:spPr>
          <a:xfrm>
            <a:off x="1892454" y="4915792"/>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40" name="Rettangolo arrotondato 39"/>
          <p:cNvSpPr/>
          <p:nvPr/>
        </p:nvSpPr>
        <p:spPr bwMode="auto">
          <a:xfrm>
            <a:off x="533157" y="5807528"/>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1" name="CasellaDiTesto 40"/>
          <p:cNvSpPr txBox="1"/>
          <p:nvPr/>
        </p:nvSpPr>
        <p:spPr>
          <a:xfrm>
            <a:off x="551831" y="580802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36,0</a:t>
            </a:r>
          </a:p>
        </p:txBody>
      </p:sp>
      <p:sp>
        <p:nvSpPr>
          <p:cNvPr id="42" name="CasellaDiTesto 41"/>
          <p:cNvSpPr txBox="1"/>
          <p:nvPr/>
        </p:nvSpPr>
        <p:spPr>
          <a:xfrm>
            <a:off x="500532" y="5571368"/>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43" name="Rettangolo arrotondato 42"/>
          <p:cNvSpPr/>
          <p:nvPr/>
        </p:nvSpPr>
        <p:spPr bwMode="auto">
          <a:xfrm>
            <a:off x="1181947"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CasellaDiTesto 43"/>
          <p:cNvSpPr txBox="1"/>
          <p:nvPr/>
        </p:nvSpPr>
        <p:spPr>
          <a:xfrm>
            <a:off x="1200621"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34,3</a:t>
            </a:r>
          </a:p>
        </p:txBody>
      </p:sp>
      <p:sp>
        <p:nvSpPr>
          <p:cNvPr id="45" name="CasellaDiTesto 44"/>
          <p:cNvSpPr txBox="1"/>
          <p:nvPr/>
        </p:nvSpPr>
        <p:spPr>
          <a:xfrm>
            <a:off x="1223061" y="5571368"/>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46" name="Rettangolo arrotondato 45"/>
          <p:cNvSpPr/>
          <p:nvPr/>
        </p:nvSpPr>
        <p:spPr bwMode="auto">
          <a:xfrm>
            <a:off x="1800846"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CasellaDiTesto 46"/>
          <p:cNvSpPr txBox="1"/>
          <p:nvPr/>
        </p:nvSpPr>
        <p:spPr>
          <a:xfrm>
            <a:off x="1819520"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33,3</a:t>
            </a:r>
          </a:p>
        </p:txBody>
      </p:sp>
      <p:sp>
        <p:nvSpPr>
          <p:cNvPr id="48" name="CasellaDiTesto 47"/>
          <p:cNvSpPr txBox="1"/>
          <p:nvPr/>
        </p:nvSpPr>
        <p:spPr>
          <a:xfrm>
            <a:off x="1781847" y="5571368"/>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49" name="Rettangolo arrotondato 48"/>
          <p:cNvSpPr/>
          <p:nvPr/>
        </p:nvSpPr>
        <p:spPr bwMode="auto">
          <a:xfrm>
            <a:off x="2415465"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CasellaDiTesto 49"/>
          <p:cNvSpPr txBox="1"/>
          <p:nvPr/>
        </p:nvSpPr>
        <p:spPr>
          <a:xfrm>
            <a:off x="2434139" y="5808028"/>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32,0</a:t>
            </a:r>
          </a:p>
        </p:txBody>
      </p:sp>
      <p:sp>
        <p:nvSpPr>
          <p:cNvPr id="51" name="CasellaDiTesto 50"/>
          <p:cNvSpPr txBox="1"/>
          <p:nvPr/>
        </p:nvSpPr>
        <p:spPr>
          <a:xfrm>
            <a:off x="2333949" y="5571368"/>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52" name="Rettangolo arrotondato 51"/>
          <p:cNvSpPr/>
          <p:nvPr/>
        </p:nvSpPr>
        <p:spPr bwMode="auto">
          <a:xfrm>
            <a:off x="533157" y="4571265"/>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CasellaDiTesto 52"/>
          <p:cNvSpPr txBox="1"/>
          <p:nvPr/>
        </p:nvSpPr>
        <p:spPr>
          <a:xfrm>
            <a:off x="551832" y="4571765"/>
            <a:ext cx="503664" cy="307777"/>
          </a:xfrm>
          <a:prstGeom prst="rect">
            <a:avLst/>
          </a:prstGeom>
          <a:noFill/>
        </p:spPr>
        <p:txBody>
          <a:bodyPr wrap="none" rtlCol="0">
            <a:spAutoFit/>
          </a:bodyPr>
          <a:lstStyle/>
          <a:p>
            <a:pPr algn="ctr"/>
            <a:r>
              <a:rPr lang="it-IT" sz="1400" b="0" dirty="0">
                <a:solidFill>
                  <a:schemeClr val="bg1"/>
                </a:solidFill>
                <a:latin typeface="Calibri" panose="020F0502020204030204" pitchFamily="34" charset="0"/>
              </a:rPr>
              <a:t>37,0</a:t>
            </a:r>
          </a:p>
        </p:txBody>
      </p:sp>
      <p:sp>
        <p:nvSpPr>
          <p:cNvPr id="54" name="CasellaDiTesto 53"/>
          <p:cNvSpPr txBox="1"/>
          <p:nvPr/>
        </p:nvSpPr>
        <p:spPr>
          <a:xfrm>
            <a:off x="395536" y="4335105"/>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55" name="Rettangolo arrotondato 54"/>
          <p:cNvSpPr/>
          <p:nvPr/>
        </p:nvSpPr>
        <p:spPr bwMode="auto">
          <a:xfrm>
            <a:off x="1181947" y="4571265"/>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6" name="CasellaDiTesto 55"/>
          <p:cNvSpPr txBox="1"/>
          <p:nvPr/>
        </p:nvSpPr>
        <p:spPr>
          <a:xfrm>
            <a:off x="1200621" y="457176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29,0</a:t>
            </a:r>
          </a:p>
        </p:txBody>
      </p:sp>
      <p:sp>
        <p:nvSpPr>
          <p:cNvPr id="57" name="CasellaDiTesto 56"/>
          <p:cNvSpPr txBox="1"/>
          <p:nvPr/>
        </p:nvSpPr>
        <p:spPr>
          <a:xfrm>
            <a:off x="1061959" y="4335105"/>
            <a:ext cx="780984"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cxnSp>
        <p:nvCxnSpPr>
          <p:cNvPr id="86" name="Connettore diritto 85"/>
          <p:cNvCxnSpPr/>
          <p:nvPr/>
        </p:nvCxnSpPr>
        <p:spPr bwMode="auto">
          <a:xfrm>
            <a:off x="521624" y="4247592"/>
            <a:ext cx="2406808"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117" name="Rettangolo arrotondato 116"/>
          <p:cNvSpPr/>
          <p:nvPr/>
        </p:nvSpPr>
        <p:spPr bwMode="auto">
          <a:xfrm>
            <a:off x="3376565" y="5151952"/>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8" name="CasellaDiTesto 117"/>
          <p:cNvSpPr txBox="1"/>
          <p:nvPr/>
        </p:nvSpPr>
        <p:spPr>
          <a:xfrm>
            <a:off x="3395239" y="5152452"/>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34,3</a:t>
            </a:r>
          </a:p>
        </p:txBody>
      </p:sp>
      <p:sp>
        <p:nvSpPr>
          <p:cNvPr id="119" name="CasellaDiTesto 118"/>
          <p:cNvSpPr txBox="1"/>
          <p:nvPr/>
        </p:nvSpPr>
        <p:spPr>
          <a:xfrm>
            <a:off x="3479394" y="4915792"/>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120" name="Rettangolo arrotondato 119"/>
          <p:cNvSpPr/>
          <p:nvPr/>
        </p:nvSpPr>
        <p:spPr bwMode="auto">
          <a:xfrm>
            <a:off x="4025355" y="5151952"/>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1" name="CasellaDiTesto 120"/>
          <p:cNvSpPr txBox="1"/>
          <p:nvPr/>
        </p:nvSpPr>
        <p:spPr>
          <a:xfrm>
            <a:off x="4044029"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39,2</a:t>
            </a:r>
          </a:p>
        </p:txBody>
      </p:sp>
      <p:sp>
        <p:nvSpPr>
          <p:cNvPr id="122" name="CasellaDiTesto 121"/>
          <p:cNvSpPr txBox="1"/>
          <p:nvPr/>
        </p:nvSpPr>
        <p:spPr>
          <a:xfrm>
            <a:off x="4070476" y="4915792"/>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123" name="Rettangolo arrotondato 122"/>
          <p:cNvSpPr/>
          <p:nvPr/>
        </p:nvSpPr>
        <p:spPr bwMode="auto">
          <a:xfrm>
            <a:off x="4644254" y="5151952"/>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4" name="CasellaDiTesto 123"/>
          <p:cNvSpPr txBox="1"/>
          <p:nvPr/>
        </p:nvSpPr>
        <p:spPr>
          <a:xfrm>
            <a:off x="4662928"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55,8</a:t>
            </a:r>
          </a:p>
        </p:txBody>
      </p:sp>
      <p:sp>
        <p:nvSpPr>
          <p:cNvPr id="125" name="CasellaDiTesto 124"/>
          <p:cNvSpPr txBox="1"/>
          <p:nvPr/>
        </p:nvSpPr>
        <p:spPr>
          <a:xfrm>
            <a:off x="4735862" y="4915792"/>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126" name="Rettangolo arrotondato 125"/>
          <p:cNvSpPr/>
          <p:nvPr/>
        </p:nvSpPr>
        <p:spPr bwMode="auto">
          <a:xfrm>
            <a:off x="3376565"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7" name="CasellaDiTesto 126"/>
          <p:cNvSpPr txBox="1"/>
          <p:nvPr/>
        </p:nvSpPr>
        <p:spPr>
          <a:xfrm>
            <a:off x="3395239" y="580802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43,2</a:t>
            </a:r>
          </a:p>
        </p:txBody>
      </p:sp>
      <p:sp>
        <p:nvSpPr>
          <p:cNvPr id="128" name="CasellaDiTesto 127"/>
          <p:cNvSpPr txBox="1"/>
          <p:nvPr/>
        </p:nvSpPr>
        <p:spPr>
          <a:xfrm>
            <a:off x="3343940" y="5571368"/>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129" name="Rettangolo arrotondato 128"/>
          <p:cNvSpPr/>
          <p:nvPr/>
        </p:nvSpPr>
        <p:spPr bwMode="auto">
          <a:xfrm>
            <a:off x="4025355"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0" name="CasellaDiTesto 129"/>
          <p:cNvSpPr txBox="1"/>
          <p:nvPr/>
        </p:nvSpPr>
        <p:spPr>
          <a:xfrm>
            <a:off x="4044028"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41,0</a:t>
            </a:r>
          </a:p>
        </p:txBody>
      </p:sp>
      <p:sp>
        <p:nvSpPr>
          <p:cNvPr id="131" name="CasellaDiTesto 130"/>
          <p:cNvSpPr txBox="1"/>
          <p:nvPr/>
        </p:nvSpPr>
        <p:spPr>
          <a:xfrm>
            <a:off x="4066469" y="5571368"/>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132" name="Rettangolo arrotondato 131"/>
          <p:cNvSpPr/>
          <p:nvPr/>
        </p:nvSpPr>
        <p:spPr bwMode="auto">
          <a:xfrm>
            <a:off x="4644254"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3" name="CasellaDiTesto 132"/>
          <p:cNvSpPr txBox="1"/>
          <p:nvPr/>
        </p:nvSpPr>
        <p:spPr>
          <a:xfrm>
            <a:off x="4662928"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38,0</a:t>
            </a:r>
          </a:p>
        </p:txBody>
      </p:sp>
      <p:sp>
        <p:nvSpPr>
          <p:cNvPr id="134" name="CasellaDiTesto 133"/>
          <p:cNvSpPr txBox="1"/>
          <p:nvPr/>
        </p:nvSpPr>
        <p:spPr>
          <a:xfrm>
            <a:off x="4625255" y="5571368"/>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135" name="Rettangolo arrotondato 134"/>
          <p:cNvSpPr/>
          <p:nvPr/>
        </p:nvSpPr>
        <p:spPr bwMode="auto">
          <a:xfrm>
            <a:off x="5258873"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 name="CasellaDiTesto 135"/>
          <p:cNvSpPr txBox="1"/>
          <p:nvPr/>
        </p:nvSpPr>
        <p:spPr>
          <a:xfrm>
            <a:off x="5277547" y="5808028"/>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39,0</a:t>
            </a:r>
          </a:p>
        </p:txBody>
      </p:sp>
      <p:sp>
        <p:nvSpPr>
          <p:cNvPr id="137" name="CasellaDiTesto 136"/>
          <p:cNvSpPr txBox="1"/>
          <p:nvPr/>
        </p:nvSpPr>
        <p:spPr>
          <a:xfrm>
            <a:off x="5177357" y="5571368"/>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138" name="Rettangolo arrotondato 137"/>
          <p:cNvSpPr/>
          <p:nvPr/>
        </p:nvSpPr>
        <p:spPr bwMode="auto">
          <a:xfrm>
            <a:off x="3376565" y="4571265"/>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9" name="CasellaDiTesto 138"/>
          <p:cNvSpPr txBox="1"/>
          <p:nvPr/>
        </p:nvSpPr>
        <p:spPr>
          <a:xfrm>
            <a:off x="3395240" y="4571765"/>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43,3</a:t>
            </a:r>
          </a:p>
        </p:txBody>
      </p:sp>
      <p:sp>
        <p:nvSpPr>
          <p:cNvPr id="140" name="CasellaDiTesto 139"/>
          <p:cNvSpPr txBox="1"/>
          <p:nvPr/>
        </p:nvSpPr>
        <p:spPr>
          <a:xfrm>
            <a:off x="3238944" y="4335105"/>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141" name="Rettangolo arrotondato 140"/>
          <p:cNvSpPr/>
          <p:nvPr/>
        </p:nvSpPr>
        <p:spPr bwMode="auto">
          <a:xfrm>
            <a:off x="4025355" y="4571265"/>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42" name="CasellaDiTesto 141"/>
          <p:cNvSpPr txBox="1"/>
          <p:nvPr/>
        </p:nvSpPr>
        <p:spPr>
          <a:xfrm>
            <a:off x="4044029" y="457176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34,0</a:t>
            </a:r>
          </a:p>
        </p:txBody>
      </p:sp>
      <p:sp>
        <p:nvSpPr>
          <p:cNvPr id="143" name="CasellaDiTesto 142"/>
          <p:cNvSpPr txBox="1"/>
          <p:nvPr/>
        </p:nvSpPr>
        <p:spPr>
          <a:xfrm>
            <a:off x="3905367" y="4335105"/>
            <a:ext cx="780984"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cxnSp>
        <p:nvCxnSpPr>
          <p:cNvPr id="144" name="Connettore diritto 143"/>
          <p:cNvCxnSpPr/>
          <p:nvPr/>
        </p:nvCxnSpPr>
        <p:spPr bwMode="auto">
          <a:xfrm>
            <a:off x="3365032" y="4247592"/>
            <a:ext cx="2406808"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146" name="Rettangolo arrotondato 145"/>
          <p:cNvSpPr/>
          <p:nvPr/>
        </p:nvSpPr>
        <p:spPr bwMode="auto">
          <a:xfrm>
            <a:off x="6208537" y="5151952"/>
            <a:ext cx="541006" cy="308777"/>
          </a:xfrm>
          <a:prstGeom prst="roundRect">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7" name="CasellaDiTesto 146"/>
          <p:cNvSpPr txBox="1"/>
          <p:nvPr/>
        </p:nvSpPr>
        <p:spPr>
          <a:xfrm>
            <a:off x="6227211" y="5152452"/>
            <a:ext cx="503664" cy="307777"/>
          </a:xfrm>
          <a:prstGeom prst="rect">
            <a:avLst/>
          </a:prstGeom>
          <a:noFill/>
        </p:spPr>
        <p:txBody>
          <a:bodyPr wrap="none" rtlCol="0">
            <a:spAutoFit/>
          </a:bodyPr>
          <a:lstStyle/>
          <a:p>
            <a:pPr algn="ctr"/>
            <a:r>
              <a:rPr lang="it-IT" sz="1400" b="0" dirty="0">
                <a:solidFill>
                  <a:schemeClr val="bg1"/>
                </a:solidFill>
                <a:latin typeface="Calibri" panose="020F0502020204030204" pitchFamily="34" charset="0"/>
              </a:rPr>
              <a:t>49,1</a:t>
            </a:r>
          </a:p>
        </p:txBody>
      </p:sp>
      <p:sp>
        <p:nvSpPr>
          <p:cNvPr id="148" name="CasellaDiTesto 147"/>
          <p:cNvSpPr txBox="1"/>
          <p:nvPr/>
        </p:nvSpPr>
        <p:spPr>
          <a:xfrm>
            <a:off x="6311366" y="4915792"/>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149" name="Rettangolo arrotondato 148"/>
          <p:cNvSpPr/>
          <p:nvPr/>
        </p:nvSpPr>
        <p:spPr bwMode="auto">
          <a:xfrm>
            <a:off x="6857327" y="5151952"/>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50" name="CasellaDiTesto 149"/>
          <p:cNvSpPr txBox="1"/>
          <p:nvPr/>
        </p:nvSpPr>
        <p:spPr>
          <a:xfrm>
            <a:off x="6876001"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24,8</a:t>
            </a:r>
          </a:p>
        </p:txBody>
      </p:sp>
      <p:sp>
        <p:nvSpPr>
          <p:cNvPr id="151" name="CasellaDiTesto 150"/>
          <p:cNvSpPr txBox="1"/>
          <p:nvPr/>
        </p:nvSpPr>
        <p:spPr>
          <a:xfrm>
            <a:off x="6902448" y="4915792"/>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152" name="Rettangolo arrotondato 151"/>
          <p:cNvSpPr/>
          <p:nvPr/>
        </p:nvSpPr>
        <p:spPr bwMode="auto">
          <a:xfrm>
            <a:off x="7476226" y="5151952"/>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53" name="CasellaDiTesto 152"/>
          <p:cNvSpPr txBox="1"/>
          <p:nvPr/>
        </p:nvSpPr>
        <p:spPr>
          <a:xfrm>
            <a:off x="7540584" y="5152452"/>
            <a:ext cx="412292"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5,6</a:t>
            </a:r>
          </a:p>
        </p:txBody>
      </p:sp>
      <p:sp>
        <p:nvSpPr>
          <p:cNvPr id="154" name="CasellaDiTesto 153"/>
          <p:cNvSpPr txBox="1"/>
          <p:nvPr/>
        </p:nvSpPr>
        <p:spPr>
          <a:xfrm>
            <a:off x="7567834" y="4915792"/>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155" name="Rettangolo arrotondato 154"/>
          <p:cNvSpPr/>
          <p:nvPr/>
        </p:nvSpPr>
        <p:spPr bwMode="auto">
          <a:xfrm>
            <a:off x="6208537" y="5807528"/>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56" name="CasellaDiTesto 155"/>
          <p:cNvSpPr txBox="1"/>
          <p:nvPr/>
        </p:nvSpPr>
        <p:spPr>
          <a:xfrm>
            <a:off x="6227211" y="580802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20,8</a:t>
            </a:r>
          </a:p>
        </p:txBody>
      </p:sp>
      <p:sp>
        <p:nvSpPr>
          <p:cNvPr id="157" name="CasellaDiTesto 156"/>
          <p:cNvSpPr txBox="1"/>
          <p:nvPr/>
        </p:nvSpPr>
        <p:spPr>
          <a:xfrm>
            <a:off x="6175912" y="5571368"/>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158" name="Rettangolo arrotondato 157"/>
          <p:cNvSpPr/>
          <p:nvPr/>
        </p:nvSpPr>
        <p:spPr bwMode="auto">
          <a:xfrm>
            <a:off x="6857327" y="5807528"/>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9" name="CasellaDiTesto 158"/>
          <p:cNvSpPr txBox="1"/>
          <p:nvPr/>
        </p:nvSpPr>
        <p:spPr>
          <a:xfrm>
            <a:off x="6876001"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24,7</a:t>
            </a:r>
          </a:p>
        </p:txBody>
      </p:sp>
      <p:sp>
        <p:nvSpPr>
          <p:cNvPr id="160" name="CasellaDiTesto 159"/>
          <p:cNvSpPr txBox="1"/>
          <p:nvPr/>
        </p:nvSpPr>
        <p:spPr>
          <a:xfrm>
            <a:off x="6898441" y="5571368"/>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161" name="Rettangolo arrotondato 160"/>
          <p:cNvSpPr/>
          <p:nvPr/>
        </p:nvSpPr>
        <p:spPr bwMode="auto">
          <a:xfrm>
            <a:off x="7476226" y="5807528"/>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2" name="CasellaDiTesto 161"/>
          <p:cNvSpPr txBox="1"/>
          <p:nvPr/>
        </p:nvSpPr>
        <p:spPr>
          <a:xfrm>
            <a:off x="7494900"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28,7</a:t>
            </a:r>
          </a:p>
        </p:txBody>
      </p:sp>
      <p:sp>
        <p:nvSpPr>
          <p:cNvPr id="163" name="CasellaDiTesto 162"/>
          <p:cNvSpPr txBox="1"/>
          <p:nvPr/>
        </p:nvSpPr>
        <p:spPr>
          <a:xfrm>
            <a:off x="7457227" y="5571368"/>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164" name="Rettangolo arrotondato 163"/>
          <p:cNvSpPr/>
          <p:nvPr/>
        </p:nvSpPr>
        <p:spPr bwMode="auto">
          <a:xfrm>
            <a:off x="8090845" y="5807528"/>
            <a:ext cx="541006" cy="308777"/>
          </a:xfrm>
          <a:prstGeom prst="roundRect">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5" name="CasellaDiTesto 164"/>
          <p:cNvSpPr txBox="1"/>
          <p:nvPr/>
        </p:nvSpPr>
        <p:spPr>
          <a:xfrm>
            <a:off x="8109519" y="5808028"/>
            <a:ext cx="503664" cy="307777"/>
          </a:xfrm>
          <a:prstGeom prst="rect">
            <a:avLst/>
          </a:prstGeom>
          <a:noFill/>
          <a:ln>
            <a:noFill/>
          </a:ln>
        </p:spPr>
        <p:txBody>
          <a:bodyPr wrap="none" rtlCol="0">
            <a:spAutoFit/>
          </a:bodyPr>
          <a:lstStyle/>
          <a:p>
            <a:pPr algn="ctr"/>
            <a:r>
              <a:rPr lang="it-IT" sz="1400" b="0" dirty="0">
                <a:solidFill>
                  <a:schemeClr val="bg1"/>
                </a:solidFill>
                <a:latin typeface="Calibri" panose="020F0502020204030204" pitchFamily="34" charset="0"/>
              </a:rPr>
              <a:t>29,0</a:t>
            </a:r>
          </a:p>
        </p:txBody>
      </p:sp>
      <p:sp>
        <p:nvSpPr>
          <p:cNvPr id="166" name="CasellaDiTesto 165"/>
          <p:cNvSpPr txBox="1"/>
          <p:nvPr/>
        </p:nvSpPr>
        <p:spPr>
          <a:xfrm>
            <a:off x="8009329" y="5571368"/>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167" name="Rettangolo arrotondato 166"/>
          <p:cNvSpPr/>
          <p:nvPr/>
        </p:nvSpPr>
        <p:spPr bwMode="auto">
          <a:xfrm>
            <a:off x="6208537" y="4571265"/>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8" name="CasellaDiTesto 167"/>
          <p:cNvSpPr txBox="1"/>
          <p:nvPr/>
        </p:nvSpPr>
        <p:spPr>
          <a:xfrm>
            <a:off x="6227212" y="4571765"/>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19,7</a:t>
            </a:r>
          </a:p>
        </p:txBody>
      </p:sp>
      <p:sp>
        <p:nvSpPr>
          <p:cNvPr id="169" name="CasellaDiTesto 168"/>
          <p:cNvSpPr txBox="1"/>
          <p:nvPr/>
        </p:nvSpPr>
        <p:spPr>
          <a:xfrm>
            <a:off x="6070916" y="4335105"/>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170" name="Rettangolo arrotondato 169"/>
          <p:cNvSpPr/>
          <p:nvPr/>
        </p:nvSpPr>
        <p:spPr bwMode="auto">
          <a:xfrm>
            <a:off x="6857327" y="4571265"/>
            <a:ext cx="541006" cy="308777"/>
          </a:xfrm>
          <a:prstGeom prst="roundRect">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71" name="CasellaDiTesto 170"/>
          <p:cNvSpPr txBox="1"/>
          <p:nvPr/>
        </p:nvSpPr>
        <p:spPr>
          <a:xfrm>
            <a:off x="6876001" y="457176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37,0</a:t>
            </a:r>
          </a:p>
        </p:txBody>
      </p:sp>
      <p:sp>
        <p:nvSpPr>
          <p:cNvPr id="172" name="CasellaDiTesto 171"/>
          <p:cNvSpPr txBox="1"/>
          <p:nvPr/>
        </p:nvSpPr>
        <p:spPr>
          <a:xfrm>
            <a:off x="6737339" y="4335105"/>
            <a:ext cx="780984"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cxnSp>
        <p:nvCxnSpPr>
          <p:cNvPr id="173" name="Connettore diritto 172"/>
          <p:cNvCxnSpPr/>
          <p:nvPr/>
        </p:nvCxnSpPr>
        <p:spPr bwMode="auto">
          <a:xfrm>
            <a:off x="6197004" y="4247592"/>
            <a:ext cx="2406808"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103" name="Rettangolo 102"/>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89243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36232" y="476672"/>
            <a:ext cx="759215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1F4E79"/>
                </a:solidFill>
                <a:latin typeface="Calibri" panose="020F0502020204030204" pitchFamily="34" charset="0"/>
                <a:cs typeface="Arial" pitchFamily="34" charset="0"/>
              </a:rPr>
              <a:t>Le tematiche affrontate</a:t>
            </a:r>
          </a:p>
        </p:txBody>
      </p:sp>
      <p:sp>
        <p:nvSpPr>
          <p:cNvPr id="6" name="Rectangle 3"/>
          <p:cNvSpPr>
            <a:spLocks noChangeArrowheads="1"/>
          </p:cNvSpPr>
          <p:nvPr/>
        </p:nvSpPr>
        <p:spPr bwMode="auto">
          <a:xfrm>
            <a:off x="3491880" y="1844824"/>
            <a:ext cx="5184576" cy="4582152"/>
          </a:xfrm>
          <a:prstGeom prst="rect">
            <a:avLst/>
          </a:prstGeom>
          <a:noFill/>
          <a:ln>
            <a:noFill/>
          </a:ln>
          <a:extLst/>
        </p:spPr>
        <p:txBody>
          <a:bodyPr wrap="square">
            <a:spAutoFit/>
          </a:bodyPr>
          <a:lstStyle/>
          <a:p>
            <a:pPr>
              <a:lnSpc>
                <a:spcPct val="80000"/>
              </a:lnSpc>
              <a:spcBef>
                <a:spcPts val="0"/>
              </a:spcBef>
              <a:defRPr/>
            </a:pPr>
            <a:r>
              <a:rPr lang="it-IT" sz="2800" b="0" i="1" dirty="0">
                <a:solidFill>
                  <a:srgbClr val="1F497D"/>
                </a:solidFill>
                <a:latin typeface="Calibri" panose="020F0502020204030204" pitchFamily="34" charset="0"/>
              </a:rPr>
              <a:t>premessa</a:t>
            </a:r>
          </a:p>
          <a:p>
            <a:pPr>
              <a:lnSpc>
                <a:spcPct val="80000"/>
              </a:lnSpc>
              <a:spcBef>
                <a:spcPts val="0"/>
              </a:spcBef>
              <a:defRPr/>
            </a:pPr>
            <a:endParaRPr lang="it-IT" sz="2800" b="0" dirty="0">
              <a:solidFill>
                <a:srgbClr val="1F497D"/>
              </a:solidFill>
              <a:latin typeface="Calibri" panose="020F0502020204030204" pitchFamily="34" charset="0"/>
            </a:endParaRPr>
          </a:p>
          <a:p>
            <a:pPr>
              <a:lnSpc>
                <a:spcPct val="80000"/>
              </a:lnSpc>
              <a:spcBef>
                <a:spcPts val="0"/>
              </a:spcBef>
              <a:defRPr/>
            </a:pPr>
            <a:r>
              <a:rPr lang="it-IT" sz="2800" dirty="0">
                <a:solidFill>
                  <a:srgbClr val="1F497D"/>
                </a:solidFill>
                <a:latin typeface="Calibri" panose="020F0502020204030204" pitchFamily="34" charset="0"/>
              </a:rPr>
              <a:t>struttura delle imprese</a:t>
            </a:r>
          </a:p>
          <a:p>
            <a:pPr>
              <a:lnSpc>
                <a:spcPct val="80000"/>
              </a:lnSpc>
              <a:spcBef>
                <a:spcPts val="0"/>
              </a:spcBef>
              <a:defRPr/>
            </a:pPr>
            <a:endParaRPr lang="it-IT" sz="2800" dirty="0">
              <a:solidFill>
                <a:srgbClr val="1F497D"/>
              </a:solidFill>
              <a:latin typeface="Calibri" panose="020F0502020204030204" pitchFamily="34" charset="0"/>
            </a:endParaRPr>
          </a:p>
          <a:p>
            <a:pPr>
              <a:lnSpc>
                <a:spcPct val="80000"/>
              </a:lnSpc>
              <a:spcBef>
                <a:spcPts val="0"/>
              </a:spcBef>
              <a:defRPr/>
            </a:pPr>
            <a:r>
              <a:rPr lang="it-IT" sz="2800" dirty="0">
                <a:solidFill>
                  <a:srgbClr val="1F497D"/>
                </a:solidFill>
                <a:latin typeface="Calibri" panose="020F0502020204030204" pitchFamily="34" charset="0"/>
              </a:rPr>
              <a:t>demografia delle imprese</a:t>
            </a:r>
          </a:p>
          <a:p>
            <a:pPr>
              <a:lnSpc>
                <a:spcPct val="80000"/>
              </a:lnSpc>
              <a:spcBef>
                <a:spcPts val="0"/>
              </a:spcBef>
              <a:defRPr/>
            </a:pPr>
            <a:endParaRPr lang="it-IT" sz="2800" dirty="0">
              <a:solidFill>
                <a:srgbClr val="1F497D"/>
              </a:solidFill>
              <a:latin typeface="Calibri" panose="020F0502020204030204" pitchFamily="34" charset="0"/>
            </a:endParaRPr>
          </a:p>
          <a:p>
            <a:pPr>
              <a:lnSpc>
                <a:spcPct val="80000"/>
              </a:lnSpc>
              <a:spcBef>
                <a:spcPts val="0"/>
              </a:spcBef>
              <a:defRPr/>
            </a:pPr>
            <a:r>
              <a:rPr lang="it-IT" sz="2800" dirty="0">
                <a:solidFill>
                  <a:srgbClr val="1F497D"/>
                </a:solidFill>
                <a:latin typeface="Calibri" panose="020F0502020204030204" pitchFamily="34" charset="0"/>
              </a:rPr>
              <a:t>fiducia e congiuntura</a:t>
            </a:r>
          </a:p>
          <a:p>
            <a:pPr>
              <a:lnSpc>
                <a:spcPct val="80000"/>
              </a:lnSpc>
              <a:spcBef>
                <a:spcPts val="0"/>
              </a:spcBef>
              <a:defRPr/>
            </a:pPr>
            <a:endParaRPr lang="it-IT" sz="2800" dirty="0">
              <a:solidFill>
                <a:srgbClr val="1F497D"/>
              </a:solidFill>
              <a:latin typeface="Calibri" panose="020F0502020204030204" pitchFamily="34" charset="0"/>
            </a:endParaRPr>
          </a:p>
          <a:p>
            <a:pPr>
              <a:lnSpc>
                <a:spcPct val="80000"/>
              </a:lnSpc>
              <a:spcBef>
                <a:spcPts val="0"/>
              </a:spcBef>
              <a:defRPr/>
            </a:pPr>
            <a:r>
              <a:rPr lang="it-IT" sz="2800" dirty="0">
                <a:solidFill>
                  <a:srgbClr val="1F497D"/>
                </a:solidFill>
                <a:latin typeface="Calibri" panose="020F0502020204030204" pitchFamily="34" charset="0"/>
              </a:rPr>
              <a:t>domanda e offerta di credito</a:t>
            </a:r>
          </a:p>
          <a:p>
            <a:pPr>
              <a:lnSpc>
                <a:spcPct val="80000"/>
              </a:lnSpc>
              <a:spcBef>
                <a:spcPts val="0"/>
              </a:spcBef>
              <a:defRPr/>
            </a:pPr>
            <a:endParaRPr lang="it-IT" sz="2800" dirty="0">
              <a:solidFill>
                <a:srgbClr val="1F497D"/>
              </a:solidFill>
              <a:latin typeface="Calibri" panose="020F0502020204030204" pitchFamily="34" charset="0"/>
            </a:endParaRPr>
          </a:p>
          <a:p>
            <a:pPr>
              <a:lnSpc>
                <a:spcPct val="80000"/>
              </a:lnSpc>
              <a:spcBef>
                <a:spcPts val="0"/>
              </a:spcBef>
              <a:defRPr/>
            </a:pPr>
            <a:r>
              <a:rPr lang="it-IT" sz="2800" dirty="0">
                <a:solidFill>
                  <a:srgbClr val="1F497D"/>
                </a:solidFill>
                <a:latin typeface="Calibri" panose="020F0502020204030204" pitchFamily="34" charset="0"/>
              </a:rPr>
              <a:t>competenze e risorse umane</a:t>
            </a:r>
          </a:p>
          <a:p>
            <a:pPr>
              <a:lnSpc>
                <a:spcPct val="80000"/>
              </a:lnSpc>
              <a:spcBef>
                <a:spcPts val="0"/>
              </a:spcBef>
              <a:defRPr/>
            </a:pPr>
            <a:endParaRPr lang="it-IT" sz="2800" b="0" dirty="0">
              <a:solidFill>
                <a:srgbClr val="1F497D"/>
              </a:solidFill>
              <a:latin typeface="Calibri" panose="020F0502020204030204" pitchFamily="34" charset="0"/>
            </a:endParaRPr>
          </a:p>
          <a:p>
            <a:pPr>
              <a:lnSpc>
                <a:spcPct val="80000"/>
              </a:lnSpc>
              <a:spcBef>
                <a:spcPts val="0"/>
              </a:spcBef>
              <a:defRPr/>
            </a:pPr>
            <a:r>
              <a:rPr lang="it-IT" sz="2800" b="0" i="1" dirty="0">
                <a:solidFill>
                  <a:srgbClr val="1F497D"/>
                </a:solidFill>
                <a:latin typeface="Calibri" panose="020F0502020204030204" pitchFamily="34" charset="0"/>
              </a:rPr>
              <a:t>metodo</a:t>
            </a:r>
            <a:endParaRPr lang="it-IT" sz="3200" b="0" i="1" dirty="0">
              <a:solidFill>
                <a:srgbClr val="1F497D"/>
              </a:solidFill>
              <a:latin typeface="Calibri" panose="020F0502020204030204" pitchFamily="34" charset="0"/>
            </a:endParaRPr>
          </a:p>
        </p:txBody>
      </p:sp>
      <p:cxnSp>
        <p:nvCxnSpPr>
          <p:cNvPr id="10" name="Connettore diritto 9"/>
          <p:cNvCxnSpPr/>
          <p:nvPr/>
        </p:nvCxnSpPr>
        <p:spPr bwMode="auto">
          <a:xfrm>
            <a:off x="3203848" y="1743412"/>
            <a:ext cx="0" cy="4784976"/>
          </a:xfrm>
          <a:prstGeom prst="line">
            <a:avLst/>
          </a:prstGeom>
          <a:noFill/>
          <a:ln w="57150" cap="flat" cmpd="sng" algn="ctr">
            <a:solidFill>
              <a:srgbClr val="1F497D"/>
            </a:solidFill>
            <a:prstDash val="solid"/>
            <a:round/>
            <a:headEnd type="none" w="med" len="med"/>
            <a:tailEnd type="none" w="med" len="med"/>
          </a:ln>
          <a:effectLst/>
        </p:spPr>
      </p:cxnSp>
      <p:pic>
        <p:nvPicPr>
          <p:cNvPr id="7" name="Picture 10"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101" r="33658" b="38830"/>
          <a:stretch/>
        </p:blipFill>
        <p:spPr bwMode="auto">
          <a:xfrm>
            <a:off x="827585" y="1628800"/>
            <a:ext cx="1656184" cy="157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17600" y="2278800"/>
            <a:ext cx="3863700" cy="3814534"/>
          </a:xfrm>
          <a:prstGeom prst="rect">
            <a:avLst/>
          </a:prstGeom>
        </p:spPr>
      </p:pic>
      <p:sp>
        <p:nvSpPr>
          <p:cNvPr id="11268" name="Text Box 49"/>
          <p:cNvSpPr txBox="1">
            <a:spLocks noChangeArrowheads="1"/>
          </p:cNvSpPr>
          <p:nvPr/>
        </p:nvSpPr>
        <p:spPr bwMode="auto">
          <a:xfrm>
            <a:off x="395288"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7"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andamento dell’occupazione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negli ultimi sei mesi il numero degli addetti nelle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risulta piuttosto stabile…</a:t>
            </a:r>
            <a:endParaRPr lang="it-IT" altLang="it-IT" i="1" kern="0" dirty="0">
              <a:solidFill>
                <a:schemeClr val="tx1"/>
              </a:solidFill>
              <a:latin typeface="Calibri" panose="020F0502020204030204" pitchFamily="34" charset="0"/>
              <a:cs typeface="Arial" panose="020B0604020202020204" pitchFamily="34" charset="0"/>
            </a:endParaRPr>
          </a:p>
        </p:txBody>
      </p:sp>
      <p:sp>
        <p:nvSpPr>
          <p:cNvPr id="12" name="Rettangolo 11"/>
          <p:cNvSpPr/>
          <p:nvPr/>
        </p:nvSpPr>
        <p:spPr bwMode="auto">
          <a:xfrm>
            <a:off x="4845711" y="2534965"/>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CasellaDiTesto 34"/>
          <p:cNvSpPr txBox="1"/>
          <p:nvPr/>
        </p:nvSpPr>
        <p:spPr>
          <a:xfrm>
            <a:off x="6910746" y="2847357"/>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31,7</a:t>
            </a:r>
          </a:p>
        </p:txBody>
      </p:sp>
      <p:sp>
        <p:nvSpPr>
          <p:cNvPr id="36" name="CasellaDiTesto 35"/>
          <p:cNvSpPr txBox="1"/>
          <p:nvPr/>
        </p:nvSpPr>
        <p:spPr>
          <a:xfrm>
            <a:off x="6910746" y="4754418"/>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32,0</a:t>
            </a:r>
          </a:p>
        </p:txBody>
      </p:sp>
      <p:sp>
        <p:nvSpPr>
          <p:cNvPr id="45" name="Rettangolo 44"/>
          <p:cNvSpPr/>
          <p:nvPr/>
        </p:nvSpPr>
        <p:spPr bwMode="auto">
          <a:xfrm>
            <a:off x="4845711" y="4442027"/>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15"/>
          <p:cNvSpPr txBox="1"/>
          <p:nvPr/>
        </p:nvSpPr>
        <p:spPr>
          <a:xfrm>
            <a:off x="6882004" y="276192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17" name="CasellaDiTesto 16"/>
          <p:cNvSpPr txBox="1"/>
          <p:nvPr/>
        </p:nvSpPr>
        <p:spPr>
          <a:xfrm>
            <a:off x="6882004" y="466638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grpSp>
        <p:nvGrpSpPr>
          <p:cNvPr id="25" name="Gruppo 24"/>
          <p:cNvGrpSpPr/>
          <p:nvPr/>
        </p:nvGrpSpPr>
        <p:grpSpPr>
          <a:xfrm>
            <a:off x="497496" y="2000560"/>
            <a:ext cx="977205" cy="261610"/>
            <a:chOff x="3334255" y="2495977"/>
            <a:chExt cx="977205" cy="261610"/>
          </a:xfrm>
        </p:grpSpPr>
        <p:sp>
          <p:nvSpPr>
            <p:cNvPr id="26" name="Rettangolo 25"/>
            <p:cNvSpPr/>
            <p:nvPr/>
          </p:nvSpPr>
          <p:spPr bwMode="auto">
            <a:xfrm>
              <a:off x="3334255" y="2559435"/>
              <a:ext cx="135114" cy="134695"/>
            </a:xfrm>
            <a:prstGeom prst="rect">
              <a:avLst/>
            </a:prstGeom>
            <a:solidFill>
              <a:srgbClr val="BFBFB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Rettangolo 27"/>
            <p:cNvSpPr/>
            <p:nvPr/>
          </p:nvSpPr>
          <p:spPr>
            <a:xfrm>
              <a:off x="3466956" y="2495977"/>
              <a:ext cx="844504" cy="261610"/>
            </a:xfrm>
            <a:prstGeom prst="rect">
              <a:avLst/>
            </a:prstGeom>
          </p:spPr>
          <p:txBody>
            <a:bodyPr wrap="square">
              <a:spAutoFit/>
            </a:bodyPr>
            <a:lstStyle/>
            <a:p>
              <a:pPr algn="just"/>
              <a:r>
                <a:rPr lang="it-IT" sz="1050" b="0" dirty="0">
                  <a:latin typeface="Calibri" panose="020F0502020204030204" pitchFamily="34" charset="0"/>
                </a:rPr>
                <a:t>2016 I </a:t>
              </a:r>
              <a:r>
                <a:rPr lang="it-IT" sz="1050" b="0" dirty="0" err="1">
                  <a:latin typeface="Calibri" panose="020F0502020204030204" pitchFamily="34" charset="0"/>
                </a:rPr>
                <a:t>sem</a:t>
              </a:r>
              <a:endParaRPr lang="it-IT" sz="1050" b="0" dirty="0">
                <a:latin typeface="Calibri" panose="020F0502020204030204" pitchFamily="34" charset="0"/>
              </a:endParaRPr>
            </a:p>
          </p:txBody>
        </p:sp>
      </p:grpSp>
      <p:grpSp>
        <p:nvGrpSpPr>
          <p:cNvPr id="29" name="Gruppo 28"/>
          <p:cNvGrpSpPr/>
          <p:nvPr/>
        </p:nvGrpSpPr>
        <p:grpSpPr>
          <a:xfrm>
            <a:off x="1583071" y="2000560"/>
            <a:ext cx="972705" cy="261610"/>
            <a:chOff x="539552" y="5778585"/>
            <a:chExt cx="972705" cy="261610"/>
          </a:xfrm>
        </p:grpSpPr>
        <p:sp>
          <p:nvSpPr>
            <p:cNvPr id="30" name="Rettangolo 29"/>
            <p:cNvSpPr/>
            <p:nvPr/>
          </p:nvSpPr>
          <p:spPr>
            <a:xfrm>
              <a:off x="667753" y="5778585"/>
              <a:ext cx="844504" cy="261610"/>
            </a:xfrm>
            <a:prstGeom prst="rect">
              <a:avLst/>
            </a:prstGeom>
            <a:noFill/>
          </p:spPr>
          <p:txBody>
            <a:bodyPr wrap="square">
              <a:spAutoFit/>
            </a:bodyPr>
            <a:lstStyle/>
            <a:p>
              <a:pPr algn="just"/>
              <a:r>
                <a:rPr lang="it-IT" sz="1050" b="0" dirty="0">
                  <a:latin typeface="Calibri" panose="020F0502020204030204" pitchFamily="34" charset="0"/>
                </a:rPr>
                <a:t>2016 II </a:t>
              </a:r>
              <a:r>
                <a:rPr lang="it-IT" sz="1050" b="0" dirty="0" err="1">
                  <a:latin typeface="Calibri" panose="020F0502020204030204" pitchFamily="34" charset="0"/>
                </a:rPr>
                <a:t>sem</a:t>
              </a:r>
              <a:endParaRPr lang="it-IT" sz="1050" b="0" dirty="0">
                <a:latin typeface="Calibri" panose="020F0502020204030204" pitchFamily="34" charset="0"/>
              </a:endParaRPr>
            </a:p>
          </p:txBody>
        </p:sp>
        <p:sp>
          <p:nvSpPr>
            <p:cNvPr id="31" name="Rettangolo 30"/>
            <p:cNvSpPr/>
            <p:nvPr/>
          </p:nvSpPr>
          <p:spPr bwMode="auto">
            <a:xfrm>
              <a:off x="539552" y="5842043"/>
              <a:ext cx="135114" cy="134695"/>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sp>
        <p:nvSpPr>
          <p:cNvPr id="22" name="CasellaDiTesto 21"/>
          <p:cNvSpPr txBox="1"/>
          <p:nvPr/>
        </p:nvSpPr>
        <p:spPr>
          <a:xfrm>
            <a:off x="4665216" y="2288725"/>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Luglio – Dicembre 2016</a:t>
            </a:r>
          </a:p>
        </p:txBody>
      </p:sp>
      <p:sp>
        <p:nvSpPr>
          <p:cNvPr id="23" name="CasellaDiTesto 22"/>
          <p:cNvSpPr txBox="1"/>
          <p:nvPr/>
        </p:nvSpPr>
        <p:spPr>
          <a:xfrm>
            <a:off x="4665216" y="4195786"/>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Gennaio – Giugno 2017</a:t>
            </a:r>
          </a:p>
        </p:txBody>
      </p:sp>
      <p:pic>
        <p:nvPicPr>
          <p:cNvPr id="3" name="Immagine 2"/>
          <p:cNvPicPr>
            <a:picLocks noChangeAspect="1"/>
          </p:cNvPicPr>
          <p:nvPr/>
        </p:nvPicPr>
        <p:blipFill>
          <a:blip r:embed="rId3"/>
          <a:stretch>
            <a:fillRect/>
          </a:stretch>
        </p:blipFill>
        <p:spPr>
          <a:xfrm>
            <a:off x="4633200" y="2725200"/>
            <a:ext cx="2328381" cy="1594800"/>
          </a:xfrm>
          <a:prstGeom prst="rect">
            <a:avLst/>
          </a:prstGeom>
        </p:spPr>
      </p:pic>
      <p:pic>
        <p:nvPicPr>
          <p:cNvPr id="4" name="Immagine 3"/>
          <p:cNvPicPr>
            <a:picLocks noChangeAspect="1"/>
          </p:cNvPicPr>
          <p:nvPr/>
        </p:nvPicPr>
        <p:blipFill>
          <a:blip r:embed="rId4"/>
          <a:stretch>
            <a:fillRect/>
          </a:stretch>
        </p:blipFill>
        <p:spPr>
          <a:xfrm>
            <a:off x="4633200" y="4636800"/>
            <a:ext cx="2328381" cy="1594800"/>
          </a:xfrm>
          <a:prstGeom prst="rect">
            <a:avLst/>
          </a:prstGeom>
        </p:spPr>
      </p:pic>
      <p:sp>
        <p:nvSpPr>
          <p:cNvPr id="27" name="Rettangolo 26"/>
          <p:cNvSpPr/>
          <p:nvPr/>
        </p:nvSpPr>
        <p:spPr>
          <a:xfrm>
            <a:off x="395288" y="948476"/>
            <a:ext cx="8353176" cy="646331"/>
          </a:xfrm>
          <a:prstGeom prst="rect">
            <a:avLst/>
          </a:prstGeom>
        </p:spPr>
        <p:txBody>
          <a:bodyPr wrap="square">
            <a:spAutoFit/>
          </a:bodyPr>
          <a:lstStyle/>
          <a:p>
            <a:pPr algn="just"/>
            <a:r>
              <a:rPr lang="it-IT" sz="1800" b="0" dirty="0">
                <a:latin typeface="Calibri" panose="020F0502020204030204" pitchFamily="34" charset="0"/>
              </a:rPr>
              <a:t>Negli ultimi sei mesi, </a:t>
            </a:r>
            <a:r>
              <a:rPr lang="it-IT" sz="1800" u="sng" dirty="0">
                <a:latin typeface="Calibri" panose="020F0502020204030204" pitchFamily="34" charset="0"/>
              </a:rPr>
              <a:t>l’occupazione complessiva</a:t>
            </a:r>
            <a:r>
              <a:rPr lang="it-IT" sz="1800" dirty="0">
                <a:latin typeface="Calibri" panose="020F0502020204030204" pitchFamily="34" charset="0"/>
              </a:rPr>
              <a:t> </a:t>
            </a:r>
            <a:r>
              <a:rPr lang="it-IT" sz="1800" b="0" dirty="0">
                <a:latin typeface="Calibri" panose="020F0502020204030204" pitchFamily="34" charset="0"/>
              </a:rPr>
              <a:t>della Sua impresa, ovvero il numero degli addetti, rispetto ai sei mesi precedenti, è…?</a:t>
            </a:r>
          </a:p>
        </p:txBody>
      </p:sp>
      <p:sp>
        <p:nvSpPr>
          <p:cNvPr id="24" name="Rettangolo 23"/>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3668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9"/>
          <p:cNvSpPr txBox="1">
            <a:spLocks noChangeArrowheads="1"/>
          </p:cNvSpPr>
          <p:nvPr/>
        </p:nvSpPr>
        <p:spPr bwMode="auto">
          <a:xfrm>
            <a:off x="395288"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9" name="Rettangolo arrotondato 56"/>
          <p:cNvSpPr/>
          <p:nvPr/>
        </p:nvSpPr>
        <p:spPr bwMode="auto">
          <a:xfrm>
            <a:off x="467544" y="2018265"/>
            <a:ext cx="2296160"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800" dirty="0">
                <a:solidFill>
                  <a:schemeClr val="bg1"/>
                </a:solidFill>
                <a:latin typeface="Calibri" panose="020F0502020204030204" pitchFamily="34" charset="0"/>
              </a:rPr>
              <a:t>Rivenditori</a:t>
            </a: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30" name="Rettangolo arrotondato 57"/>
          <p:cNvSpPr/>
          <p:nvPr/>
        </p:nvSpPr>
        <p:spPr bwMode="auto">
          <a:xfrm>
            <a:off x="467544" y="4265635"/>
            <a:ext cx="2296160"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800" dirty="0">
                <a:solidFill>
                  <a:schemeClr val="bg1"/>
                </a:solidFill>
                <a:latin typeface="Calibri" panose="020F0502020204030204" pitchFamily="34" charset="0"/>
              </a:rPr>
              <a:t>Altri</a:t>
            </a:r>
            <a:endParaRPr kumimoji="0" lang="it-IT" sz="1800" b="0" i="0" u="none" strike="noStrike" cap="none" normalizeH="0" baseline="0" dirty="0">
              <a:ln>
                <a:noFill/>
              </a:ln>
              <a:solidFill>
                <a:schemeClr val="bg1"/>
              </a:solidFill>
              <a:effectLst/>
              <a:latin typeface="Calibri" panose="020F0502020204030204" pitchFamily="34" charset="0"/>
            </a:endParaRPr>
          </a:p>
        </p:txBody>
      </p:sp>
      <p:pic>
        <p:nvPicPr>
          <p:cNvPr id="31" name="Picture 2" descr="http://cache1.asset-cache.net/xc/511736412.jpg?v=2&amp;c=IWSAsset&amp;k=2&amp;d=mI4G2pZkh6c6vkEqxCuYZDs6ZmxZcMFoHzRtZULPBEgtFJvcswDO9aPPP6ezRbDH0"/>
          <p:cNvPicPr>
            <a:picLocks noChangeAspect="1" noChangeArrowheads="1"/>
          </p:cNvPicPr>
          <p:nvPr/>
        </p:nvPicPr>
        <p:blipFill rotWithShape="1">
          <a:blip r:embed="rId2">
            <a:extLst>
              <a:ext uri="{28A0092B-C50C-407E-A947-70E740481C1C}">
                <a14:useLocalDpi xmlns:a14="http://schemas.microsoft.com/office/drawing/2010/main" val="0"/>
              </a:ext>
            </a:extLst>
          </a:blip>
          <a:srcRect l="50213" t="80606"/>
          <a:stretch/>
        </p:blipFill>
        <p:spPr bwMode="auto">
          <a:xfrm>
            <a:off x="2834283" y="1835992"/>
            <a:ext cx="1030356" cy="7758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cache1.asset-cache.net/xc/511736412.jpg?v=2&amp;c=IWSAsset&amp;k=2&amp;d=mI4G2pZkh6c6vkEqxCuYZDs6ZmxZcMFoHzRtZULPBEgtFJvcswDO9aPPP6ezRbDH0"/>
          <p:cNvPicPr>
            <a:picLocks noChangeAspect="1" noChangeArrowheads="1"/>
          </p:cNvPicPr>
          <p:nvPr/>
        </p:nvPicPr>
        <p:blipFill rotWithShape="1">
          <a:blip r:embed="rId2">
            <a:extLst>
              <a:ext uri="{28A0092B-C50C-407E-A947-70E740481C1C}">
                <a14:useLocalDpi xmlns:a14="http://schemas.microsoft.com/office/drawing/2010/main" val="0"/>
              </a:ext>
            </a:extLst>
          </a:blip>
          <a:srcRect t="53515" r="53814" b="23542"/>
          <a:stretch/>
        </p:blipFill>
        <p:spPr bwMode="auto">
          <a:xfrm>
            <a:off x="3096742" y="4163302"/>
            <a:ext cx="652845" cy="626888"/>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436503" y="2511358"/>
            <a:ext cx="1306346" cy="307777"/>
          </a:xfrm>
          <a:prstGeom prst="rect">
            <a:avLst/>
          </a:prstGeom>
          <a:noFill/>
        </p:spPr>
        <p:txBody>
          <a:bodyPr wrap="square" rtlCol="0">
            <a:spAutoFit/>
          </a:bodyPr>
          <a:lstStyle/>
          <a:p>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‘16</a:t>
            </a:r>
          </a:p>
        </p:txBody>
      </p:sp>
      <p:sp>
        <p:nvSpPr>
          <p:cNvPr id="35" name="CasellaDiTesto 34"/>
          <p:cNvSpPr txBox="1"/>
          <p:nvPr/>
        </p:nvSpPr>
        <p:spPr>
          <a:xfrm>
            <a:off x="467544" y="4762014"/>
            <a:ext cx="1306346" cy="307777"/>
          </a:xfrm>
          <a:prstGeom prst="rect">
            <a:avLst/>
          </a:prstGeom>
          <a:noFill/>
        </p:spPr>
        <p:txBody>
          <a:bodyPr wrap="square" rtlCol="0">
            <a:spAutoFit/>
          </a:bodyPr>
          <a:lstStyle/>
          <a:p>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‘16</a:t>
            </a:r>
          </a:p>
        </p:txBody>
      </p:sp>
      <p:sp>
        <p:nvSpPr>
          <p:cNvPr id="37" name="CasellaDiTesto 36"/>
          <p:cNvSpPr txBox="1"/>
          <p:nvPr/>
        </p:nvSpPr>
        <p:spPr>
          <a:xfrm>
            <a:off x="2306366" y="3079647"/>
            <a:ext cx="915636"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t>32,0</a:t>
            </a:r>
          </a:p>
        </p:txBody>
      </p:sp>
      <p:sp>
        <p:nvSpPr>
          <p:cNvPr id="39" name="CasellaDiTesto 38"/>
          <p:cNvSpPr txBox="1"/>
          <p:nvPr/>
        </p:nvSpPr>
        <p:spPr>
          <a:xfrm>
            <a:off x="1964476" y="281865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41" name="CasellaDiTesto 40"/>
          <p:cNvSpPr txBox="1"/>
          <p:nvPr/>
        </p:nvSpPr>
        <p:spPr>
          <a:xfrm>
            <a:off x="2306366" y="5335460"/>
            <a:ext cx="915636"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t>29,0</a:t>
            </a:r>
          </a:p>
        </p:txBody>
      </p:sp>
      <p:sp>
        <p:nvSpPr>
          <p:cNvPr id="42" name="CasellaDiTesto 41"/>
          <p:cNvSpPr txBox="1"/>
          <p:nvPr/>
        </p:nvSpPr>
        <p:spPr>
          <a:xfrm>
            <a:off x="1964476" y="5074465"/>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pic>
        <p:nvPicPr>
          <p:cNvPr id="38" name="Immagine 37"/>
          <p:cNvPicPr>
            <a:picLocks noChangeAspect="1"/>
          </p:cNvPicPr>
          <p:nvPr/>
        </p:nvPicPr>
        <p:blipFill>
          <a:blip r:embed="rId3"/>
          <a:stretch>
            <a:fillRect/>
          </a:stretch>
        </p:blipFill>
        <p:spPr>
          <a:xfrm>
            <a:off x="5436096" y="2118829"/>
            <a:ext cx="3042439" cy="3883409"/>
          </a:xfrm>
          <a:prstGeom prst="rect">
            <a:avLst/>
          </a:prstGeom>
        </p:spPr>
      </p:pic>
      <p:sp>
        <p:nvSpPr>
          <p:cNvPr id="40" name="CasellaDiTesto 39"/>
          <p:cNvSpPr txBox="1"/>
          <p:nvPr/>
        </p:nvSpPr>
        <p:spPr>
          <a:xfrm>
            <a:off x="6536019" y="196979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43" name="CasellaDiTesto 42"/>
          <p:cNvSpPr txBox="1"/>
          <p:nvPr/>
        </p:nvSpPr>
        <p:spPr>
          <a:xfrm>
            <a:off x="7119648" y="2228553"/>
            <a:ext cx="731290"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33,4</a:t>
            </a:r>
          </a:p>
        </p:txBody>
      </p:sp>
      <p:sp>
        <p:nvSpPr>
          <p:cNvPr id="44" name="CasellaDiTesto 43"/>
          <p:cNvSpPr txBox="1"/>
          <p:nvPr/>
        </p:nvSpPr>
        <p:spPr>
          <a:xfrm>
            <a:off x="7361191" y="4439293"/>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45" name="CasellaDiTesto 44"/>
          <p:cNvSpPr txBox="1"/>
          <p:nvPr/>
        </p:nvSpPr>
        <p:spPr>
          <a:xfrm>
            <a:off x="7972657" y="4703813"/>
            <a:ext cx="731290"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27,2</a:t>
            </a:r>
            <a:endParaRPr lang="it-IT" sz="3600" dirty="0">
              <a:solidFill>
                <a:srgbClr val="1F4E79"/>
              </a:solidFill>
              <a:latin typeface="Calibri" panose="020F0502020204030204" pitchFamily="34" charset="0"/>
            </a:endParaRPr>
          </a:p>
        </p:txBody>
      </p:sp>
      <p:sp>
        <p:nvSpPr>
          <p:cNvPr id="46" name="CasellaDiTesto 45"/>
          <p:cNvSpPr txBox="1"/>
          <p:nvPr/>
        </p:nvSpPr>
        <p:spPr>
          <a:xfrm>
            <a:off x="6125562" y="342345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47" name="CasellaDiTesto 46"/>
          <p:cNvSpPr txBox="1"/>
          <p:nvPr/>
        </p:nvSpPr>
        <p:spPr>
          <a:xfrm>
            <a:off x="6706650" y="3705226"/>
            <a:ext cx="731290"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30,2</a:t>
            </a:r>
            <a:endParaRPr lang="it-IT" sz="3600" dirty="0">
              <a:solidFill>
                <a:srgbClr val="1F4E79"/>
              </a:solidFill>
              <a:latin typeface="Calibri" panose="020F0502020204030204" pitchFamily="34" charset="0"/>
            </a:endParaRPr>
          </a:p>
        </p:txBody>
      </p:sp>
      <p:sp>
        <p:nvSpPr>
          <p:cNvPr id="48" name="CasellaDiTesto 47"/>
          <p:cNvSpPr txBox="1"/>
          <p:nvPr/>
        </p:nvSpPr>
        <p:spPr>
          <a:xfrm>
            <a:off x="4792040" y="236670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49" name="CasellaDiTesto 48"/>
          <p:cNvSpPr txBox="1"/>
          <p:nvPr/>
        </p:nvSpPr>
        <p:spPr>
          <a:xfrm>
            <a:off x="5364088" y="2634631"/>
            <a:ext cx="731290"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40,5</a:t>
            </a:r>
          </a:p>
        </p:txBody>
      </p:sp>
      <p:pic>
        <p:nvPicPr>
          <p:cNvPr id="3" name="Immagine 2"/>
          <p:cNvPicPr>
            <a:picLocks noChangeAspect="1"/>
          </p:cNvPicPr>
          <p:nvPr/>
        </p:nvPicPr>
        <p:blipFill>
          <a:blip r:embed="rId4"/>
          <a:stretch>
            <a:fillRect/>
          </a:stretch>
        </p:blipFill>
        <p:spPr>
          <a:xfrm>
            <a:off x="288000" y="2815200"/>
            <a:ext cx="1754911" cy="1198800"/>
          </a:xfrm>
          <a:prstGeom prst="rect">
            <a:avLst/>
          </a:prstGeom>
        </p:spPr>
      </p:pic>
      <p:pic>
        <p:nvPicPr>
          <p:cNvPr id="5" name="Immagine 4"/>
          <p:cNvPicPr>
            <a:picLocks noChangeAspect="1"/>
          </p:cNvPicPr>
          <p:nvPr/>
        </p:nvPicPr>
        <p:blipFill>
          <a:blip r:embed="rId5"/>
          <a:stretch>
            <a:fillRect/>
          </a:stretch>
        </p:blipFill>
        <p:spPr>
          <a:xfrm>
            <a:off x="288000" y="5065200"/>
            <a:ext cx="1754911" cy="1198800"/>
          </a:xfrm>
          <a:prstGeom prst="rect">
            <a:avLst/>
          </a:prstGeom>
        </p:spPr>
      </p:pic>
      <p:pic>
        <p:nvPicPr>
          <p:cNvPr id="6" name="Immagine 5"/>
          <p:cNvPicPr>
            <a:picLocks noChangeAspect="1"/>
          </p:cNvPicPr>
          <p:nvPr/>
        </p:nvPicPr>
        <p:blipFill>
          <a:blip r:embed="rId6"/>
          <a:stretch>
            <a:fillRect/>
          </a:stretch>
        </p:blipFill>
        <p:spPr>
          <a:xfrm>
            <a:off x="4724285" y="2637347"/>
            <a:ext cx="822120" cy="561600"/>
          </a:xfrm>
          <a:prstGeom prst="rect">
            <a:avLst/>
          </a:prstGeom>
        </p:spPr>
      </p:pic>
      <p:pic>
        <p:nvPicPr>
          <p:cNvPr id="7" name="Immagine 6"/>
          <p:cNvPicPr>
            <a:picLocks noChangeAspect="1"/>
          </p:cNvPicPr>
          <p:nvPr/>
        </p:nvPicPr>
        <p:blipFill>
          <a:blip r:embed="rId7"/>
          <a:stretch>
            <a:fillRect/>
          </a:stretch>
        </p:blipFill>
        <p:spPr>
          <a:xfrm>
            <a:off x="6436081" y="2225681"/>
            <a:ext cx="822120" cy="561600"/>
          </a:xfrm>
          <a:prstGeom prst="rect">
            <a:avLst/>
          </a:prstGeom>
        </p:spPr>
      </p:pic>
      <p:pic>
        <p:nvPicPr>
          <p:cNvPr id="10" name="Immagine 9"/>
          <p:cNvPicPr>
            <a:picLocks noChangeAspect="1"/>
          </p:cNvPicPr>
          <p:nvPr/>
        </p:nvPicPr>
        <p:blipFill>
          <a:blip r:embed="rId8"/>
          <a:stretch>
            <a:fillRect/>
          </a:stretch>
        </p:blipFill>
        <p:spPr>
          <a:xfrm>
            <a:off x="6070178" y="3695590"/>
            <a:ext cx="822120" cy="561600"/>
          </a:xfrm>
          <a:prstGeom prst="rect">
            <a:avLst/>
          </a:prstGeom>
        </p:spPr>
      </p:pic>
      <p:pic>
        <p:nvPicPr>
          <p:cNvPr id="11" name="Immagine 10"/>
          <p:cNvPicPr>
            <a:picLocks noChangeAspect="1"/>
          </p:cNvPicPr>
          <p:nvPr/>
        </p:nvPicPr>
        <p:blipFill>
          <a:blip r:embed="rId9"/>
          <a:stretch>
            <a:fillRect/>
          </a:stretch>
        </p:blipFill>
        <p:spPr>
          <a:xfrm>
            <a:off x="7287037" y="4693422"/>
            <a:ext cx="822120" cy="561600"/>
          </a:xfrm>
          <a:prstGeom prst="rect">
            <a:avLst/>
          </a:prstGeom>
        </p:spPr>
      </p:pic>
      <p:sp>
        <p:nvSpPr>
          <p:cNvPr id="55"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andamento dell’occupazione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la stagnazione della situazione occupazionale riguarda prevalentemente gli operatori del centro e del mezzogiorno…</a:t>
            </a:r>
            <a:endParaRPr lang="it-IT" altLang="it-IT" i="1" kern="0" dirty="0">
              <a:solidFill>
                <a:srgbClr val="FF0000"/>
              </a:solidFill>
              <a:latin typeface="Calibri" panose="020F0502020204030204" pitchFamily="34" charset="0"/>
              <a:cs typeface="Arial" panose="020B0604020202020204" pitchFamily="34" charset="0"/>
            </a:endParaRPr>
          </a:p>
        </p:txBody>
      </p:sp>
      <p:sp>
        <p:nvSpPr>
          <p:cNvPr id="34" name="Rettangolo 33"/>
          <p:cNvSpPr/>
          <p:nvPr/>
        </p:nvSpPr>
        <p:spPr>
          <a:xfrm>
            <a:off x="395288" y="948476"/>
            <a:ext cx="8353176" cy="646331"/>
          </a:xfrm>
          <a:prstGeom prst="rect">
            <a:avLst/>
          </a:prstGeom>
        </p:spPr>
        <p:txBody>
          <a:bodyPr wrap="square">
            <a:spAutoFit/>
          </a:bodyPr>
          <a:lstStyle/>
          <a:p>
            <a:pPr algn="just"/>
            <a:r>
              <a:rPr lang="it-IT" sz="1800" b="0" dirty="0">
                <a:latin typeface="Calibri" panose="020F0502020204030204" pitchFamily="34" charset="0"/>
              </a:rPr>
              <a:t>Negli ultimi sei mesi, </a:t>
            </a:r>
            <a:r>
              <a:rPr lang="it-IT" sz="1800" u="sng" dirty="0">
                <a:latin typeface="Calibri" panose="020F0502020204030204" pitchFamily="34" charset="0"/>
              </a:rPr>
              <a:t>l’occupazione complessiva</a:t>
            </a:r>
            <a:r>
              <a:rPr lang="it-IT" sz="1800" dirty="0">
                <a:latin typeface="Calibri" panose="020F0502020204030204" pitchFamily="34" charset="0"/>
              </a:rPr>
              <a:t> </a:t>
            </a:r>
            <a:r>
              <a:rPr lang="it-IT" sz="1800" b="0" dirty="0">
                <a:latin typeface="Calibri" panose="020F0502020204030204" pitchFamily="34" charset="0"/>
              </a:rPr>
              <a:t>della Sua impresa, ovvero il numero degli addetti, rispetto ai sei mesi precedenti, è…?</a:t>
            </a:r>
          </a:p>
        </p:txBody>
      </p:sp>
      <p:pic>
        <p:nvPicPr>
          <p:cNvPr id="50" name="Picture 4" descr="Risultati immagini per cerchio evidenziatore rosso"/>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5745103" y="1375217"/>
            <a:ext cx="2544674" cy="1872647"/>
          </a:xfrm>
          <a:prstGeom prst="rect">
            <a:avLst/>
          </a:prstGeom>
          <a:noFill/>
          <a:extLst>
            <a:ext uri="{909E8E84-426E-40DD-AFC4-6F175D3DCCD1}">
              <a14:hiddenFill xmlns:a14="http://schemas.microsoft.com/office/drawing/2010/main">
                <a:solidFill>
                  <a:srgbClr val="FFFFFF"/>
                </a:solidFill>
              </a14:hiddenFill>
            </a:ext>
          </a:extLst>
        </p:spPr>
      </p:pic>
      <p:sp>
        <p:nvSpPr>
          <p:cNvPr id="36" name="Rettangolo 35"/>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83979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0" y="3933056"/>
            <a:ext cx="9144000" cy="2924944"/>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ctangle 2"/>
          <p:cNvSpPr txBox="1">
            <a:spLocks noChangeArrowheads="1"/>
          </p:cNvSpPr>
          <p:nvPr/>
        </p:nvSpPr>
        <p:spPr bwMode="auto">
          <a:xfrm>
            <a:off x="1403648" y="4149080"/>
            <a:ext cx="7592152" cy="2554545"/>
          </a:xfrm>
          <a:prstGeom prst="rect">
            <a:avLst/>
          </a:prstGeom>
          <a:noFill/>
          <a:ln>
            <a:noFill/>
          </a:ln>
          <a:extLst/>
        </p:spPr>
        <p:txBody>
          <a:bodyPr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8000" b="0" kern="0" dirty="0">
                <a:solidFill>
                  <a:schemeClr val="bg1"/>
                </a:solidFill>
                <a:latin typeface="Calibri" panose="020F0502020204030204" pitchFamily="34" charset="0"/>
                <a:cs typeface="Arial" pitchFamily="34" charset="0"/>
              </a:rPr>
              <a:t>domanda e offerta di credito</a:t>
            </a:r>
          </a:p>
        </p:txBody>
      </p:sp>
      <p:pic>
        <p:nvPicPr>
          <p:cNvPr id="7" name="Immagine 6"/>
          <p:cNvPicPr>
            <a:picLocks noChangeAspect="1"/>
          </p:cNvPicPr>
          <p:nvPr/>
        </p:nvPicPr>
        <p:blipFill>
          <a:blip r:embed="rId2"/>
          <a:stretch>
            <a:fillRect/>
          </a:stretch>
        </p:blipFill>
        <p:spPr>
          <a:xfrm>
            <a:off x="6640" y="7754"/>
            <a:ext cx="9129985" cy="3672610"/>
          </a:xfrm>
          <a:prstGeom prst="rect">
            <a:avLst/>
          </a:prstGeom>
        </p:spPr>
      </p:pic>
    </p:spTree>
    <p:extLst>
      <p:ext uri="{BB962C8B-B14F-4D97-AF65-F5344CB8AC3E}">
        <p14:creationId xmlns:p14="http://schemas.microsoft.com/office/powerpoint/2010/main" val="269077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4519" y="2786657"/>
            <a:ext cx="3268535" cy="2338909"/>
          </a:xfrm>
          <a:prstGeom prst="rect">
            <a:avLst/>
          </a:prstGeom>
        </p:spPr>
      </p:pic>
      <p:pic>
        <p:nvPicPr>
          <p:cNvPr id="19" name="Picture 6" descr="http://cache3.asset-cache.net/xc/469878273.jpg?v=2&amp;c=IWSAsset&amp;k=2&amp;d=XEE5KvbM_rRdjNHcAUiPIevOhkiFWXQuRe50WqrbJ6SA6GgBnYpVYcY-dHm2abe-0"/>
          <p:cNvPicPr>
            <a:picLocks noChangeAspect="1" noChangeArrowheads="1"/>
          </p:cNvPicPr>
          <p:nvPr/>
        </p:nvPicPr>
        <p:blipFill rotWithShape="1">
          <a:blip r:embed="rId3">
            <a:extLst>
              <a:ext uri="{28A0092B-C50C-407E-A947-70E740481C1C}">
                <a14:useLocalDpi xmlns:a14="http://schemas.microsoft.com/office/drawing/2010/main" val="0"/>
              </a:ext>
            </a:extLst>
          </a:blip>
          <a:srcRect t="79491" r="78514"/>
          <a:stretch/>
        </p:blipFill>
        <p:spPr bwMode="auto">
          <a:xfrm>
            <a:off x="4588842" y="3045437"/>
            <a:ext cx="847254" cy="808725"/>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95288" y="1291262"/>
            <a:ext cx="854177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700" b="0" dirty="0">
                <a:latin typeface="Calibri" panose="020F0502020204030204" pitchFamily="34" charset="0"/>
              </a:rPr>
              <a:t>A prescindere dalle motivazioni e dalla forma tecnica, </a:t>
            </a:r>
            <a:r>
              <a:rPr lang="it-IT" sz="1700" u="sng" dirty="0">
                <a:latin typeface="Calibri" panose="020F0502020204030204" pitchFamily="34" charset="0"/>
              </a:rPr>
              <a:t>la Sua impresa ha chiesto un fido  o un finanziamento</a:t>
            </a:r>
            <a:r>
              <a:rPr lang="it-IT" sz="1700" b="0" dirty="0">
                <a:latin typeface="Calibri" panose="020F0502020204030204" pitchFamily="34" charset="0"/>
              </a:rPr>
              <a:t>, o ha chiesto di rinegoziare un fido o un finanziamento esistente, ad una delle banche con la quale intrattiene rapporti negli ultimi sei mesi? </a:t>
            </a:r>
          </a:p>
        </p:txBody>
      </p:sp>
      <p:pic>
        <p:nvPicPr>
          <p:cNvPr id="6" name="Picture 2" descr="http://thumbs.dreamstime.com/z/icone-di-crisi-economica-5133383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59" t="48284" r="73704" b="33275"/>
          <a:stretch/>
        </p:blipFill>
        <p:spPr bwMode="auto">
          <a:xfrm>
            <a:off x="4558748" y="3898348"/>
            <a:ext cx="1047390" cy="981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9"/>
          <p:cNvSpPr txBox="1">
            <a:spLocks noChangeArrowheads="1"/>
          </p:cNvSpPr>
          <p:nvPr/>
        </p:nvSpPr>
        <p:spPr bwMode="auto">
          <a:xfrm>
            <a:off x="395288" y="5693272"/>
            <a:ext cx="867005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1.000 casi. Percentuali ricalcolate facendo =100,0 le imprese che nei trimestri considerati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it-IT" sz="900" dirty="0">
                <a:latin typeface="Calibri" panose="020F0502020204030204" pitchFamily="34" charset="0"/>
                <a:cs typeface="Arial" panose="020B0604020202020204" pitchFamily="34" charset="0"/>
              </a:rPr>
              <a:t>Testo originale della domanda</a:t>
            </a:r>
            <a:r>
              <a:rPr lang="it-IT" altLang="it-IT" sz="900" b="0" dirty="0">
                <a:latin typeface="Calibri" panose="020F0502020204030204" pitchFamily="34" charset="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latin typeface="Calibri" panose="020F0502020204030204" pitchFamily="34" charset="0"/>
                <a:cs typeface="Arial" panose="020B0604020202020204" pitchFamily="34" charset="0"/>
              </a:rPr>
              <a:t>.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8" name="CasellaDiTesto 7"/>
          <p:cNvSpPr txBox="1">
            <a:spLocks noChangeArrowheads="1"/>
          </p:cNvSpPr>
          <p:nvPr/>
        </p:nvSpPr>
        <p:spPr bwMode="auto">
          <a:xfrm>
            <a:off x="2555776" y="2912238"/>
            <a:ext cx="127631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19,5</a:t>
            </a:r>
          </a:p>
        </p:txBody>
      </p:sp>
      <p:sp>
        <p:nvSpPr>
          <p:cNvPr id="11" name="Text Box 22"/>
          <p:cNvSpPr txBox="1">
            <a:spLocks noChangeArrowheads="1"/>
          </p:cNvSpPr>
          <p:nvPr/>
        </p:nvSpPr>
        <p:spPr bwMode="auto">
          <a:xfrm>
            <a:off x="395288" y="2358941"/>
            <a:ext cx="4004384"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latin typeface="Calibri" panose="020F0502020204030204" pitchFamily="34" charset="0"/>
              </a:rPr>
              <a:t>Percentuali di imprese che </a:t>
            </a:r>
            <a:r>
              <a:rPr lang="it-IT" altLang="it-IT" sz="1400" u="sng" dirty="0">
                <a:solidFill>
                  <a:srgbClr val="1F4E79"/>
                </a:solidFill>
                <a:latin typeface="Calibri" panose="020F0502020204030204" pitchFamily="34" charset="0"/>
              </a:rPr>
              <a:t>hanno chiesto credito</a:t>
            </a:r>
            <a:r>
              <a:rPr lang="it-IT" altLang="it-IT" sz="1400" dirty="0">
                <a:latin typeface="Calibri" panose="020F0502020204030204" pitchFamily="34" charset="0"/>
              </a:rPr>
              <a:t> al sistema bancario nel periodo luglio-dicembre 2016</a:t>
            </a:r>
          </a:p>
        </p:txBody>
      </p:sp>
      <p:sp>
        <p:nvSpPr>
          <p:cNvPr id="4" name="Freccia a destra 3"/>
          <p:cNvSpPr/>
          <p:nvPr/>
        </p:nvSpPr>
        <p:spPr bwMode="auto">
          <a:xfrm>
            <a:off x="2767608" y="3654616"/>
            <a:ext cx="1744522"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13" name="Connettore diritto 12"/>
          <p:cNvCxnSpPr/>
          <p:nvPr/>
        </p:nvCxnSpPr>
        <p:spPr bwMode="auto">
          <a:xfrm>
            <a:off x="4572000" y="3033802"/>
            <a:ext cx="0" cy="2581030"/>
          </a:xfrm>
          <a:prstGeom prst="line">
            <a:avLst/>
          </a:prstGeom>
          <a:noFill/>
          <a:ln w="57150" cap="flat" cmpd="sng" algn="ctr">
            <a:solidFill>
              <a:srgbClr val="1F4E79"/>
            </a:solidFill>
            <a:prstDash val="solid"/>
            <a:round/>
            <a:headEnd type="none" w="med" len="med"/>
            <a:tailEnd type="none" w="med" len="med"/>
          </a:ln>
          <a:effectLst/>
        </p:spPr>
      </p:cxnSp>
      <p:sp>
        <p:nvSpPr>
          <p:cNvPr id="14" name="Text Box 22"/>
          <p:cNvSpPr txBox="1">
            <a:spLocks noChangeArrowheads="1"/>
          </p:cNvSpPr>
          <p:nvPr/>
        </p:nvSpPr>
        <p:spPr bwMode="auto">
          <a:xfrm>
            <a:off x="4552100" y="2358941"/>
            <a:ext cx="45132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u="sng" dirty="0">
                <a:latin typeface="Calibri" panose="020F0502020204030204" pitchFamily="34" charset="0"/>
              </a:rPr>
              <a:t>Esito della domanda di credito</a:t>
            </a:r>
            <a:r>
              <a:rPr lang="it-IT" altLang="it-IT" sz="1400" dirty="0">
                <a:latin typeface="Calibri" panose="020F0502020204030204" pitchFamily="34" charset="0"/>
              </a:rPr>
              <a:t> nel periodo luglio-dicembre 2016 (analisi effettuata sul 19,5% del campione)</a:t>
            </a:r>
          </a:p>
        </p:txBody>
      </p:sp>
      <p:sp>
        <p:nvSpPr>
          <p:cNvPr id="21" name="CasellaDiTesto 20"/>
          <p:cNvSpPr txBox="1">
            <a:spLocks noChangeArrowheads="1"/>
          </p:cNvSpPr>
          <p:nvPr/>
        </p:nvSpPr>
        <p:spPr bwMode="auto">
          <a:xfrm>
            <a:off x="5486230" y="3081911"/>
            <a:ext cx="145264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35,4 </a:t>
            </a:r>
            <a:r>
              <a:rPr lang="it-IT" sz="1600" b="0" i="1" dirty="0">
                <a:solidFill>
                  <a:srgbClr val="1F4E79"/>
                </a:solidFill>
                <a:latin typeface="Calibri" panose="020F0502020204030204" pitchFamily="34" charset="0"/>
              </a:rPr>
              <a:t>(-0,6)</a:t>
            </a:r>
            <a:endParaRPr lang="it-IT" sz="3200" b="0" i="1" dirty="0">
              <a:solidFill>
                <a:srgbClr val="1F4E79"/>
              </a:solidFill>
              <a:latin typeface="Calibri" panose="020F0502020204030204" pitchFamily="34" charset="0"/>
            </a:endParaRPr>
          </a:p>
        </p:txBody>
      </p:sp>
      <p:sp>
        <p:nvSpPr>
          <p:cNvPr id="22" name="Text Box 22"/>
          <p:cNvSpPr txBox="1">
            <a:spLocks noChangeArrowheads="1"/>
          </p:cNvSpPr>
          <p:nvPr/>
        </p:nvSpPr>
        <p:spPr bwMode="auto">
          <a:xfrm>
            <a:off x="6938872" y="3112688"/>
            <a:ext cx="199818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Accolta con ammontare pari o superiore</a:t>
            </a:r>
          </a:p>
        </p:txBody>
      </p:sp>
      <p:sp>
        <p:nvSpPr>
          <p:cNvPr id="23" name="CasellaDiTesto 22"/>
          <p:cNvSpPr txBox="1">
            <a:spLocks noChangeArrowheads="1"/>
          </p:cNvSpPr>
          <p:nvPr/>
        </p:nvSpPr>
        <p:spPr bwMode="auto">
          <a:xfrm>
            <a:off x="5486230" y="3824488"/>
            <a:ext cx="149271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32,2 </a:t>
            </a:r>
            <a:r>
              <a:rPr lang="it-IT" sz="1600" b="0" i="1" dirty="0">
                <a:solidFill>
                  <a:srgbClr val="1F4E79"/>
                </a:solidFill>
                <a:latin typeface="Calibri" panose="020F0502020204030204" pitchFamily="34" charset="0"/>
              </a:rPr>
              <a:t>(+1,2)</a:t>
            </a:r>
            <a:endParaRPr lang="it-IT" sz="1600" b="0" dirty="0">
              <a:solidFill>
                <a:srgbClr val="1F4E79"/>
              </a:solidFill>
              <a:latin typeface="Calibri" panose="020F0502020204030204" pitchFamily="34" charset="0"/>
            </a:endParaRPr>
          </a:p>
        </p:txBody>
      </p:sp>
      <p:sp>
        <p:nvSpPr>
          <p:cNvPr id="24" name="Text Box 22"/>
          <p:cNvSpPr txBox="1">
            <a:spLocks noChangeArrowheads="1"/>
          </p:cNvSpPr>
          <p:nvPr/>
        </p:nvSpPr>
        <p:spPr bwMode="auto">
          <a:xfrm>
            <a:off x="6938872" y="3855265"/>
            <a:ext cx="199818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Accolta con ammontare inferiore</a:t>
            </a:r>
          </a:p>
        </p:txBody>
      </p:sp>
      <p:sp>
        <p:nvSpPr>
          <p:cNvPr id="25" name="CasellaDiTesto 24"/>
          <p:cNvSpPr txBox="1">
            <a:spLocks noChangeArrowheads="1"/>
          </p:cNvSpPr>
          <p:nvPr/>
        </p:nvSpPr>
        <p:spPr bwMode="auto">
          <a:xfrm>
            <a:off x="5486230" y="4390100"/>
            <a:ext cx="149271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19,6 </a:t>
            </a:r>
            <a:r>
              <a:rPr lang="it-IT" sz="1600" b="0" i="1" dirty="0">
                <a:solidFill>
                  <a:srgbClr val="1F4E79"/>
                </a:solidFill>
                <a:latin typeface="Calibri" panose="020F0502020204030204" pitchFamily="34" charset="0"/>
              </a:rPr>
              <a:t>(+0,6)</a:t>
            </a:r>
            <a:endParaRPr lang="it-IT" sz="3200" b="0" dirty="0">
              <a:solidFill>
                <a:srgbClr val="1F4E79"/>
              </a:solidFill>
              <a:latin typeface="Calibri" panose="020F0502020204030204" pitchFamily="34" charset="0"/>
            </a:endParaRPr>
          </a:p>
        </p:txBody>
      </p:sp>
      <p:sp>
        <p:nvSpPr>
          <p:cNvPr id="26" name="Text Box 22"/>
          <p:cNvSpPr txBox="1">
            <a:spLocks noChangeArrowheads="1"/>
          </p:cNvSpPr>
          <p:nvPr/>
        </p:nvSpPr>
        <p:spPr bwMode="auto">
          <a:xfrm>
            <a:off x="6938872" y="4528599"/>
            <a:ext cx="19981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Non accolta</a:t>
            </a:r>
          </a:p>
        </p:txBody>
      </p:sp>
      <p:pic>
        <p:nvPicPr>
          <p:cNvPr id="4104" name="Picture 8" descr="http://www.vvox.it/wp-content/uploads/2015/04/punto-di-domanda-1030x7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02867"/>
            <a:ext cx="1045025" cy="791477"/>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p:cNvSpPr txBox="1">
            <a:spLocks noChangeArrowheads="1"/>
          </p:cNvSpPr>
          <p:nvPr/>
        </p:nvSpPr>
        <p:spPr bwMode="auto">
          <a:xfrm>
            <a:off x="5486230" y="5006218"/>
            <a:ext cx="145264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12,8 </a:t>
            </a:r>
            <a:r>
              <a:rPr lang="it-IT" sz="1600" b="0" i="1" dirty="0">
                <a:solidFill>
                  <a:srgbClr val="1F4E79"/>
                </a:solidFill>
                <a:latin typeface="Calibri" panose="020F0502020204030204" pitchFamily="34" charset="0"/>
              </a:rPr>
              <a:t>(-1,2)</a:t>
            </a:r>
            <a:endParaRPr lang="it-IT" sz="3200" b="0" dirty="0">
              <a:solidFill>
                <a:srgbClr val="1F4E79"/>
              </a:solidFill>
              <a:latin typeface="Calibri" panose="020F0502020204030204" pitchFamily="34" charset="0"/>
            </a:endParaRPr>
          </a:p>
        </p:txBody>
      </p:sp>
      <p:sp>
        <p:nvSpPr>
          <p:cNvPr id="30" name="Text Box 22"/>
          <p:cNvSpPr txBox="1">
            <a:spLocks noChangeArrowheads="1"/>
          </p:cNvSpPr>
          <p:nvPr/>
        </p:nvSpPr>
        <p:spPr bwMode="auto">
          <a:xfrm>
            <a:off x="6938872" y="5144717"/>
            <a:ext cx="19981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In attesa di risposta</a:t>
            </a:r>
          </a:p>
        </p:txBody>
      </p:sp>
      <p:sp>
        <p:nvSpPr>
          <p:cNvPr id="31"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osservatorio sul credito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circa il 20% delle imprese del comparto ha fatto domanda di credito nella seconda parte del 2016… tra queste, il 35% ha visto accolta la propria richiesta… in entrambi i casi, si tratta di percentuali in calo…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28" name="CasellaDiTesto 27"/>
          <p:cNvSpPr txBox="1">
            <a:spLocks noChangeArrowheads="1"/>
          </p:cNvSpPr>
          <p:nvPr/>
        </p:nvSpPr>
        <p:spPr bwMode="auto">
          <a:xfrm>
            <a:off x="395288" y="5013176"/>
            <a:ext cx="275106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500" i="1" dirty="0">
                <a:solidFill>
                  <a:srgbClr val="1F4E79"/>
                </a:solidFill>
                <a:latin typeface="Calibri" panose="020F0502020204030204" pitchFamily="34" charset="0"/>
              </a:rPr>
              <a:t>(-0,5 rispetto al 2016 I semestre)</a:t>
            </a:r>
          </a:p>
        </p:txBody>
      </p:sp>
      <p:sp>
        <p:nvSpPr>
          <p:cNvPr id="33" name="Rettangolo 32"/>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958017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9"/>
          <p:cNvSpPr txBox="1">
            <a:spLocks noChangeArrowheads="1"/>
          </p:cNvSpPr>
          <p:nvPr/>
        </p:nvSpPr>
        <p:spPr bwMode="auto">
          <a:xfrm>
            <a:off x="395288" y="4454031"/>
            <a:ext cx="3975652"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1.000 casi. Percentuali ricalcolate facendo =100,0 le imprese che nei trimestri considerati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it-IT" sz="900" dirty="0">
                <a:latin typeface="Calibri" panose="020F0502020204030204" pitchFamily="34" charset="0"/>
                <a:cs typeface="Arial" panose="020B0604020202020204" pitchFamily="34" charset="0"/>
              </a:rPr>
              <a:t>Testo originale della domanda</a:t>
            </a:r>
            <a:r>
              <a:rPr lang="it-IT" altLang="it-IT" sz="900" b="0" dirty="0">
                <a:latin typeface="Calibri" panose="020F0502020204030204" pitchFamily="34" charset="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latin typeface="Calibri" panose="020F0502020204030204" pitchFamily="34" charset="0"/>
                <a:cs typeface="Arial" panose="020B0604020202020204" pitchFamily="34" charset="0"/>
              </a:rPr>
              <a:t>.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31"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osservatorio sul credito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analisi per dimensione e per territorio…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5" name="Rettangolo 4"/>
          <p:cNvSpPr/>
          <p:nvPr/>
        </p:nvSpPr>
        <p:spPr bwMode="auto">
          <a:xfrm>
            <a:off x="467296" y="990402"/>
            <a:ext cx="3528640" cy="2592288"/>
          </a:xfrm>
          <a:prstGeom prst="rect">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 name="Freccia a destra 8"/>
          <p:cNvSpPr/>
          <p:nvPr/>
        </p:nvSpPr>
        <p:spPr bwMode="auto">
          <a:xfrm>
            <a:off x="3448462" y="3344541"/>
            <a:ext cx="1071194" cy="576064"/>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3" name="Picture 6" descr="http://cache3.asset-cache.net/xc/469878273.jpg?v=2&amp;c=IWSAsset&amp;k=2&amp;d=XEE5KvbM_rRdjNHcAUiPIevOhkiFWXQuRe50WqrbJ6SA6GgBnYpVYcY-dHm2abe-0"/>
          <p:cNvPicPr>
            <a:picLocks noChangeAspect="1" noChangeArrowheads="1"/>
          </p:cNvPicPr>
          <p:nvPr/>
        </p:nvPicPr>
        <p:blipFill rotWithShape="1">
          <a:blip r:embed="rId2">
            <a:extLst>
              <a:ext uri="{28A0092B-C50C-407E-A947-70E740481C1C}">
                <a14:useLocalDpi xmlns:a14="http://schemas.microsoft.com/office/drawing/2010/main" val="0"/>
              </a:ext>
            </a:extLst>
          </a:blip>
          <a:srcRect t="79491" r="78514"/>
          <a:stretch/>
        </p:blipFill>
        <p:spPr bwMode="auto">
          <a:xfrm>
            <a:off x="4589814" y="887964"/>
            <a:ext cx="847254" cy="8087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p:cNvGrpSpPr/>
          <p:nvPr/>
        </p:nvGrpSpPr>
        <p:grpSpPr>
          <a:xfrm>
            <a:off x="5507210" y="887964"/>
            <a:ext cx="2968329" cy="1590190"/>
            <a:chOff x="5507210" y="887964"/>
            <a:chExt cx="2968329" cy="1590190"/>
          </a:xfrm>
        </p:grpSpPr>
        <p:sp>
          <p:nvSpPr>
            <p:cNvPr id="96" name="Rettangolo arrotondato 95"/>
            <p:cNvSpPr/>
            <p:nvPr/>
          </p:nvSpPr>
          <p:spPr bwMode="auto">
            <a:xfrm>
              <a:off x="564483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7" name="CasellaDiTesto 96"/>
            <p:cNvSpPr txBox="1"/>
            <p:nvPr/>
          </p:nvSpPr>
          <p:spPr>
            <a:xfrm>
              <a:off x="5685945" y="1622263"/>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27,0</a:t>
              </a:r>
            </a:p>
          </p:txBody>
        </p:sp>
        <p:sp>
          <p:nvSpPr>
            <p:cNvPr id="98" name="CasellaDiTesto 97"/>
            <p:cNvSpPr txBox="1"/>
            <p:nvPr/>
          </p:nvSpPr>
          <p:spPr>
            <a:xfrm>
              <a:off x="5747660" y="1415643"/>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99" name="Rettangolo arrotondato 98"/>
            <p:cNvSpPr/>
            <p:nvPr/>
          </p:nvSpPr>
          <p:spPr bwMode="auto">
            <a:xfrm>
              <a:off x="639632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0" name="CasellaDiTesto 99"/>
            <p:cNvSpPr txBox="1"/>
            <p:nvPr/>
          </p:nvSpPr>
          <p:spPr>
            <a:xfrm>
              <a:off x="6437435"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51,0</a:t>
              </a:r>
            </a:p>
          </p:txBody>
        </p:sp>
        <p:sp>
          <p:nvSpPr>
            <p:cNvPr id="101" name="CasellaDiTesto 100"/>
            <p:cNvSpPr txBox="1"/>
            <p:nvPr/>
          </p:nvSpPr>
          <p:spPr>
            <a:xfrm>
              <a:off x="6441442" y="1415643"/>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102" name="Rettangolo arrotondato 101"/>
            <p:cNvSpPr/>
            <p:nvPr/>
          </p:nvSpPr>
          <p:spPr bwMode="auto">
            <a:xfrm>
              <a:off x="7124933" y="1620409"/>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3" name="CasellaDiTesto 102"/>
            <p:cNvSpPr txBox="1"/>
            <p:nvPr/>
          </p:nvSpPr>
          <p:spPr>
            <a:xfrm>
              <a:off x="7166047"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solidFill>
                    <a:schemeClr val="bg1"/>
                  </a:solidFill>
                </a:rPr>
                <a:t>57,0</a:t>
              </a:r>
            </a:p>
          </p:txBody>
        </p:sp>
        <p:sp>
          <p:nvSpPr>
            <p:cNvPr id="104" name="CasellaDiTesto 103"/>
            <p:cNvSpPr txBox="1"/>
            <p:nvPr/>
          </p:nvSpPr>
          <p:spPr>
            <a:xfrm>
              <a:off x="7216541" y="1415643"/>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105" name="Rettangolo arrotondato 104"/>
            <p:cNvSpPr/>
            <p:nvPr/>
          </p:nvSpPr>
          <p:spPr bwMode="auto">
            <a:xfrm>
              <a:off x="5644831" y="2197448"/>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6" name="CasellaDiTesto 105"/>
            <p:cNvSpPr txBox="1"/>
            <p:nvPr/>
          </p:nvSpPr>
          <p:spPr>
            <a:xfrm>
              <a:off x="5685945" y="2199302"/>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solidFill>
                    <a:schemeClr val="bg1"/>
                  </a:solidFill>
                </a:rPr>
                <a:t>44,0</a:t>
              </a:r>
            </a:p>
          </p:txBody>
        </p:sp>
        <p:sp>
          <p:nvSpPr>
            <p:cNvPr id="107" name="CasellaDiTesto 106"/>
            <p:cNvSpPr txBox="1"/>
            <p:nvPr/>
          </p:nvSpPr>
          <p:spPr>
            <a:xfrm>
              <a:off x="5612206" y="2000186"/>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108" name="Rettangolo arrotondato 107"/>
            <p:cNvSpPr/>
            <p:nvPr/>
          </p:nvSpPr>
          <p:spPr bwMode="auto">
            <a:xfrm>
              <a:off x="6396321" y="2197448"/>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9" name="CasellaDiTesto 108"/>
            <p:cNvSpPr txBox="1"/>
            <p:nvPr/>
          </p:nvSpPr>
          <p:spPr>
            <a:xfrm>
              <a:off x="6437436" y="2199302"/>
              <a:ext cx="458780" cy="276999"/>
            </a:xfrm>
            <a:prstGeom prst="rect">
              <a:avLst/>
            </a:prstGeom>
            <a:noFill/>
          </p:spPr>
          <p:txBody>
            <a:bodyPr wrap="none" rtlCol="0">
              <a:spAutoFit/>
            </a:bodyPr>
            <a:lstStyle/>
            <a:p>
              <a:pPr algn="ctr"/>
              <a:r>
                <a:rPr lang="it-IT" sz="1200" b="0" dirty="0">
                  <a:solidFill>
                    <a:schemeClr val="bg1"/>
                  </a:solidFill>
                  <a:latin typeface="Calibri" panose="020F0502020204030204" pitchFamily="34" charset="0"/>
                </a:rPr>
                <a:t>40,0</a:t>
              </a:r>
            </a:p>
          </p:txBody>
        </p:sp>
        <p:sp>
          <p:nvSpPr>
            <p:cNvPr id="110" name="CasellaDiTesto 109"/>
            <p:cNvSpPr txBox="1"/>
            <p:nvPr/>
          </p:nvSpPr>
          <p:spPr>
            <a:xfrm>
              <a:off x="6437435" y="2000186"/>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111" name="Rettangolo arrotondato 110"/>
            <p:cNvSpPr/>
            <p:nvPr/>
          </p:nvSpPr>
          <p:spPr bwMode="auto">
            <a:xfrm>
              <a:off x="7124933"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2" name="CasellaDiTesto 111"/>
            <p:cNvSpPr txBox="1"/>
            <p:nvPr/>
          </p:nvSpPr>
          <p:spPr>
            <a:xfrm>
              <a:off x="7166047"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34,0</a:t>
              </a:r>
            </a:p>
          </p:txBody>
        </p:sp>
        <p:sp>
          <p:nvSpPr>
            <p:cNvPr id="113" name="CasellaDiTesto 112"/>
            <p:cNvSpPr txBox="1"/>
            <p:nvPr/>
          </p:nvSpPr>
          <p:spPr>
            <a:xfrm>
              <a:off x="7105934" y="2000186"/>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114" name="Rettangolo arrotondato 113"/>
            <p:cNvSpPr/>
            <p:nvPr/>
          </p:nvSpPr>
          <p:spPr bwMode="auto">
            <a:xfrm>
              <a:off x="7853016"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5" name="CasellaDiTesto 114"/>
            <p:cNvSpPr txBox="1"/>
            <p:nvPr/>
          </p:nvSpPr>
          <p:spPr>
            <a:xfrm>
              <a:off x="7894130" y="2199302"/>
              <a:ext cx="458780" cy="276999"/>
            </a:xfrm>
            <a:prstGeom prst="rect">
              <a:avLst/>
            </a:prstGeom>
            <a:noFill/>
            <a:ln>
              <a:noFill/>
            </a:ln>
          </p:spPr>
          <p:txBody>
            <a:bodyPr wrap="none" rtlCol="0">
              <a:spAutoFit/>
            </a:bodyPr>
            <a:lstStyle/>
            <a:p>
              <a:pPr algn="ctr"/>
              <a:r>
                <a:rPr lang="it-IT" sz="1200" b="0" dirty="0">
                  <a:solidFill>
                    <a:srgbClr val="1F4E79"/>
                  </a:solidFill>
                  <a:latin typeface="Calibri" panose="020F0502020204030204" pitchFamily="34" charset="0"/>
                </a:rPr>
                <a:t>32,5</a:t>
              </a:r>
            </a:p>
          </p:txBody>
        </p:sp>
        <p:sp>
          <p:nvSpPr>
            <p:cNvPr id="116" name="CasellaDiTesto 115"/>
            <p:cNvSpPr txBox="1"/>
            <p:nvPr/>
          </p:nvSpPr>
          <p:spPr>
            <a:xfrm>
              <a:off x="7771500" y="2000186"/>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117" name="Rettangolo arrotondato 116"/>
            <p:cNvSpPr/>
            <p:nvPr/>
          </p:nvSpPr>
          <p:spPr bwMode="auto">
            <a:xfrm>
              <a:off x="5644831" y="1097353"/>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8" name="CasellaDiTesto 117"/>
            <p:cNvSpPr txBox="1"/>
            <p:nvPr/>
          </p:nvSpPr>
          <p:spPr>
            <a:xfrm>
              <a:off x="5685946" y="1099207"/>
              <a:ext cx="458780" cy="276999"/>
            </a:xfrm>
            <a:prstGeom prst="rect">
              <a:avLst/>
            </a:prstGeom>
            <a:noFill/>
          </p:spPr>
          <p:txBody>
            <a:bodyPr wrap="none" rtlCol="0">
              <a:spAutoFit/>
            </a:bodyPr>
            <a:lstStyle/>
            <a:p>
              <a:pPr algn="ctr"/>
              <a:r>
                <a:rPr lang="it-IT" sz="1200" b="0" dirty="0">
                  <a:solidFill>
                    <a:schemeClr val="bg1"/>
                  </a:solidFill>
                  <a:latin typeface="Calibri" panose="020F0502020204030204" pitchFamily="34" charset="0"/>
                </a:rPr>
                <a:t>36,0</a:t>
              </a:r>
            </a:p>
          </p:txBody>
        </p:sp>
        <p:sp>
          <p:nvSpPr>
            <p:cNvPr id="119" name="CasellaDiTesto 118"/>
            <p:cNvSpPr txBox="1"/>
            <p:nvPr/>
          </p:nvSpPr>
          <p:spPr>
            <a:xfrm>
              <a:off x="5507210" y="887964"/>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120" name="Rettangolo arrotondato 119"/>
            <p:cNvSpPr/>
            <p:nvPr/>
          </p:nvSpPr>
          <p:spPr bwMode="auto">
            <a:xfrm>
              <a:off x="639632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1" name="CasellaDiTesto 120"/>
            <p:cNvSpPr txBox="1"/>
            <p:nvPr/>
          </p:nvSpPr>
          <p:spPr>
            <a:xfrm>
              <a:off x="6437436" y="1099207"/>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34,0</a:t>
              </a:r>
            </a:p>
          </p:txBody>
        </p:sp>
        <p:sp>
          <p:nvSpPr>
            <p:cNvPr id="122" name="CasellaDiTesto 121"/>
            <p:cNvSpPr txBox="1"/>
            <p:nvPr/>
          </p:nvSpPr>
          <p:spPr>
            <a:xfrm>
              <a:off x="6276333" y="887964"/>
              <a:ext cx="780983"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grpSp>
      <p:grpSp>
        <p:nvGrpSpPr>
          <p:cNvPr id="235" name="Gruppo 234"/>
          <p:cNvGrpSpPr/>
          <p:nvPr/>
        </p:nvGrpSpPr>
        <p:grpSpPr>
          <a:xfrm>
            <a:off x="5507210" y="2887964"/>
            <a:ext cx="2968329" cy="1590190"/>
            <a:chOff x="5507210" y="887964"/>
            <a:chExt cx="2968329" cy="1590190"/>
          </a:xfrm>
        </p:grpSpPr>
        <p:sp>
          <p:nvSpPr>
            <p:cNvPr id="236" name="Rettangolo arrotondato 235"/>
            <p:cNvSpPr/>
            <p:nvPr/>
          </p:nvSpPr>
          <p:spPr bwMode="auto">
            <a:xfrm>
              <a:off x="5644831" y="1620409"/>
              <a:ext cx="541006" cy="280706"/>
            </a:xfrm>
            <a:prstGeom prst="roundRect">
              <a:avLst/>
            </a:prstGeom>
            <a:solidFill>
              <a:srgbClr val="C00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7" name="CasellaDiTesto 236"/>
            <p:cNvSpPr txBox="1"/>
            <p:nvPr/>
          </p:nvSpPr>
          <p:spPr>
            <a:xfrm>
              <a:off x="5685946" y="1622263"/>
              <a:ext cx="458780" cy="276999"/>
            </a:xfrm>
            <a:prstGeom prst="rect">
              <a:avLst/>
            </a:prstGeom>
            <a:noFill/>
          </p:spPr>
          <p:txBody>
            <a:bodyPr wrap="none" rtlCol="0">
              <a:spAutoFit/>
            </a:bodyPr>
            <a:lstStyle/>
            <a:p>
              <a:pPr algn="ctr"/>
              <a:r>
                <a:rPr lang="it-IT" sz="1200" b="0" dirty="0">
                  <a:solidFill>
                    <a:schemeClr val="bg1"/>
                  </a:solidFill>
                  <a:latin typeface="Calibri" panose="020F0502020204030204" pitchFamily="34" charset="0"/>
                </a:rPr>
                <a:t>51,4</a:t>
              </a:r>
            </a:p>
          </p:txBody>
        </p:sp>
        <p:sp>
          <p:nvSpPr>
            <p:cNvPr id="238" name="CasellaDiTesto 237"/>
            <p:cNvSpPr txBox="1"/>
            <p:nvPr/>
          </p:nvSpPr>
          <p:spPr>
            <a:xfrm>
              <a:off x="5747660" y="1415643"/>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239" name="Rettangolo arrotondato 238"/>
            <p:cNvSpPr/>
            <p:nvPr/>
          </p:nvSpPr>
          <p:spPr bwMode="auto">
            <a:xfrm>
              <a:off x="639632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0" name="CasellaDiTesto 239"/>
            <p:cNvSpPr txBox="1"/>
            <p:nvPr/>
          </p:nvSpPr>
          <p:spPr>
            <a:xfrm>
              <a:off x="6437435"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33,2</a:t>
              </a:r>
            </a:p>
          </p:txBody>
        </p:sp>
        <p:sp>
          <p:nvSpPr>
            <p:cNvPr id="241" name="CasellaDiTesto 240"/>
            <p:cNvSpPr txBox="1"/>
            <p:nvPr/>
          </p:nvSpPr>
          <p:spPr>
            <a:xfrm>
              <a:off x="6441442" y="1415643"/>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242" name="Rettangolo arrotondato 241"/>
            <p:cNvSpPr/>
            <p:nvPr/>
          </p:nvSpPr>
          <p:spPr bwMode="auto">
            <a:xfrm>
              <a:off x="7124933"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3" name="CasellaDiTesto 242"/>
            <p:cNvSpPr txBox="1"/>
            <p:nvPr/>
          </p:nvSpPr>
          <p:spPr>
            <a:xfrm>
              <a:off x="7166047"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25,0</a:t>
              </a:r>
            </a:p>
          </p:txBody>
        </p:sp>
        <p:sp>
          <p:nvSpPr>
            <p:cNvPr id="244" name="CasellaDiTesto 243"/>
            <p:cNvSpPr txBox="1"/>
            <p:nvPr/>
          </p:nvSpPr>
          <p:spPr>
            <a:xfrm>
              <a:off x="7216541" y="1415643"/>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245" name="Rettangolo arrotondato 244"/>
            <p:cNvSpPr/>
            <p:nvPr/>
          </p:nvSpPr>
          <p:spPr bwMode="auto">
            <a:xfrm>
              <a:off x="564483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6" name="CasellaDiTesto 245"/>
            <p:cNvSpPr txBox="1"/>
            <p:nvPr/>
          </p:nvSpPr>
          <p:spPr>
            <a:xfrm>
              <a:off x="5685945" y="2199302"/>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40,2</a:t>
              </a:r>
            </a:p>
          </p:txBody>
        </p:sp>
        <p:sp>
          <p:nvSpPr>
            <p:cNvPr id="247" name="CasellaDiTesto 246"/>
            <p:cNvSpPr txBox="1"/>
            <p:nvPr/>
          </p:nvSpPr>
          <p:spPr>
            <a:xfrm>
              <a:off x="5612206" y="2000186"/>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248" name="Rettangolo arrotondato 247"/>
            <p:cNvSpPr/>
            <p:nvPr/>
          </p:nvSpPr>
          <p:spPr bwMode="auto">
            <a:xfrm>
              <a:off x="639632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9" name="CasellaDiTesto 248"/>
            <p:cNvSpPr txBox="1"/>
            <p:nvPr/>
          </p:nvSpPr>
          <p:spPr>
            <a:xfrm>
              <a:off x="6437436"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43,7</a:t>
              </a:r>
            </a:p>
          </p:txBody>
        </p:sp>
        <p:sp>
          <p:nvSpPr>
            <p:cNvPr id="250" name="CasellaDiTesto 249"/>
            <p:cNvSpPr txBox="1"/>
            <p:nvPr/>
          </p:nvSpPr>
          <p:spPr>
            <a:xfrm>
              <a:off x="6437435" y="2000186"/>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251" name="Rettangolo arrotondato 250"/>
            <p:cNvSpPr/>
            <p:nvPr/>
          </p:nvSpPr>
          <p:spPr bwMode="auto">
            <a:xfrm>
              <a:off x="7124933"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2" name="CasellaDiTesto 251"/>
            <p:cNvSpPr txBox="1"/>
            <p:nvPr/>
          </p:nvSpPr>
          <p:spPr>
            <a:xfrm>
              <a:off x="7166047"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47,5</a:t>
              </a:r>
            </a:p>
          </p:txBody>
        </p:sp>
        <p:sp>
          <p:nvSpPr>
            <p:cNvPr id="253" name="CasellaDiTesto 252"/>
            <p:cNvSpPr txBox="1"/>
            <p:nvPr/>
          </p:nvSpPr>
          <p:spPr>
            <a:xfrm>
              <a:off x="7105934" y="2000186"/>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254" name="Rettangolo arrotondato 253"/>
            <p:cNvSpPr/>
            <p:nvPr/>
          </p:nvSpPr>
          <p:spPr bwMode="auto">
            <a:xfrm>
              <a:off x="7853016" y="2197448"/>
              <a:ext cx="541006" cy="280706"/>
            </a:xfrm>
            <a:prstGeom prst="roundRect">
              <a:avLst/>
            </a:prstGeom>
            <a:solidFill>
              <a:srgbClr val="C00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5" name="CasellaDiTesto 254"/>
            <p:cNvSpPr txBox="1"/>
            <p:nvPr/>
          </p:nvSpPr>
          <p:spPr>
            <a:xfrm>
              <a:off x="7894130" y="2199302"/>
              <a:ext cx="458780" cy="276999"/>
            </a:xfrm>
            <a:prstGeom prst="rect">
              <a:avLst/>
            </a:prstGeom>
            <a:noFill/>
            <a:ln>
              <a:noFill/>
            </a:ln>
          </p:spPr>
          <p:txBody>
            <a:bodyPr wrap="none" rtlCol="0">
              <a:spAutoFit/>
            </a:bodyPr>
            <a:lstStyle/>
            <a:p>
              <a:pPr algn="ctr"/>
              <a:r>
                <a:rPr lang="it-IT" sz="1200" b="0" dirty="0">
                  <a:solidFill>
                    <a:schemeClr val="bg1"/>
                  </a:solidFill>
                  <a:latin typeface="Calibri" panose="020F0502020204030204" pitchFamily="34" charset="0"/>
                </a:rPr>
                <a:t>57,0</a:t>
              </a:r>
            </a:p>
          </p:txBody>
        </p:sp>
        <p:sp>
          <p:nvSpPr>
            <p:cNvPr id="256" name="CasellaDiTesto 255"/>
            <p:cNvSpPr txBox="1"/>
            <p:nvPr/>
          </p:nvSpPr>
          <p:spPr>
            <a:xfrm>
              <a:off x="7771500" y="2000186"/>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257" name="Rettangolo arrotondato 256"/>
            <p:cNvSpPr/>
            <p:nvPr/>
          </p:nvSpPr>
          <p:spPr bwMode="auto">
            <a:xfrm>
              <a:off x="564483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8" name="CasellaDiTesto 257"/>
            <p:cNvSpPr txBox="1"/>
            <p:nvPr/>
          </p:nvSpPr>
          <p:spPr>
            <a:xfrm>
              <a:off x="5685945" y="1099207"/>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45,4</a:t>
              </a:r>
            </a:p>
          </p:txBody>
        </p:sp>
        <p:sp>
          <p:nvSpPr>
            <p:cNvPr id="259" name="CasellaDiTesto 258"/>
            <p:cNvSpPr txBox="1"/>
            <p:nvPr/>
          </p:nvSpPr>
          <p:spPr>
            <a:xfrm>
              <a:off x="5507210" y="887964"/>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260" name="Rettangolo arrotondato 259"/>
            <p:cNvSpPr/>
            <p:nvPr/>
          </p:nvSpPr>
          <p:spPr bwMode="auto">
            <a:xfrm>
              <a:off x="6396321" y="1097353"/>
              <a:ext cx="541006" cy="280706"/>
            </a:xfrm>
            <a:prstGeom prst="roundRect">
              <a:avLst/>
            </a:prstGeom>
            <a:solidFill>
              <a:srgbClr val="C00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61" name="CasellaDiTesto 260"/>
            <p:cNvSpPr txBox="1"/>
            <p:nvPr/>
          </p:nvSpPr>
          <p:spPr>
            <a:xfrm>
              <a:off x="6437436" y="1099207"/>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solidFill>
                    <a:schemeClr val="bg1"/>
                  </a:solidFill>
                </a:rPr>
                <a:t>55,2</a:t>
              </a:r>
            </a:p>
          </p:txBody>
        </p:sp>
        <p:sp>
          <p:nvSpPr>
            <p:cNvPr id="262" name="CasellaDiTesto 261"/>
            <p:cNvSpPr txBox="1"/>
            <p:nvPr/>
          </p:nvSpPr>
          <p:spPr>
            <a:xfrm>
              <a:off x="6276333" y="887964"/>
              <a:ext cx="780983"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grpSp>
      <p:grpSp>
        <p:nvGrpSpPr>
          <p:cNvPr id="263" name="Gruppo 262"/>
          <p:cNvGrpSpPr/>
          <p:nvPr/>
        </p:nvGrpSpPr>
        <p:grpSpPr>
          <a:xfrm>
            <a:off x="5507210" y="4887965"/>
            <a:ext cx="2968329" cy="1590190"/>
            <a:chOff x="5507210" y="887964"/>
            <a:chExt cx="2968329" cy="1590190"/>
          </a:xfrm>
        </p:grpSpPr>
        <p:sp>
          <p:nvSpPr>
            <p:cNvPr id="264" name="Rettangolo arrotondato 263"/>
            <p:cNvSpPr/>
            <p:nvPr/>
          </p:nvSpPr>
          <p:spPr bwMode="auto">
            <a:xfrm>
              <a:off x="564483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5" name="CasellaDiTesto 264"/>
            <p:cNvSpPr txBox="1"/>
            <p:nvPr/>
          </p:nvSpPr>
          <p:spPr>
            <a:xfrm>
              <a:off x="5685946" y="1622263"/>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21,6</a:t>
              </a:r>
            </a:p>
          </p:txBody>
        </p:sp>
        <p:sp>
          <p:nvSpPr>
            <p:cNvPr id="266" name="CasellaDiTesto 265"/>
            <p:cNvSpPr txBox="1"/>
            <p:nvPr/>
          </p:nvSpPr>
          <p:spPr>
            <a:xfrm>
              <a:off x="5747660" y="1415643"/>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267" name="Rettangolo arrotondato 266"/>
            <p:cNvSpPr/>
            <p:nvPr/>
          </p:nvSpPr>
          <p:spPr bwMode="auto">
            <a:xfrm>
              <a:off x="639632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68" name="CasellaDiTesto 267"/>
            <p:cNvSpPr txBox="1"/>
            <p:nvPr/>
          </p:nvSpPr>
          <p:spPr>
            <a:xfrm>
              <a:off x="6437436"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15,8</a:t>
              </a:r>
            </a:p>
          </p:txBody>
        </p:sp>
        <p:sp>
          <p:nvSpPr>
            <p:cNvPr id="269" name="CasellaDiTesto 268"/>
            <p:cNvSpPr txBox="1"/>
            <p:nvPr/>
          </p:nvSpPr>
          <p:spPr>
            <a:xfrm>
              <a:off x="6441442" y="1415643"/>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270" name="Rettangolo arrotondato 269"/>
            <p:cNvSpPr/>
            <p:nvPr/>
          </p:nvSpPr>
          <p:spPr bwMode="auto">
            <a:xfrm>
              <a:off x="7124933"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71" name="CasellaDiTesto 270"/>
            <p:cNvSpPr txBox="1"/>
            <p:nvPr/>
          </p:nvSpPr>
          <p:spPr>
            <a:xfrm>
              <a:off x="7166047"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18,0</a:t>
              </a:r>
            </a:p>
          </p:txBody>
        </p:sp>
        <p:sp>
          <p:nvSpPr>
            <p:cNvPr id="272" name="CasellaDiTesto 271"/>
            <p:cNvSpPr txBox="1"/>
            <p:nvPr/>
          </p:nvSpPr>
          <p:spPr>
            <a:xfrm>
              <a:off x="7216541" y="1415643"/>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273" name="Rettangolo arrotondato 272"/>
            <p:cNvSpPr/>
            <p:nvPr/>
          </p:nvSpPr>
          <p:spPr bwMode="auto">
            <a:xfrm>
              <a:off x="564483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74" name="CasellaDiTesto 273"/>
            <p:cNvSpPr txBox="1"/>
            <p:nvPr/>
          </p:nvSpPr>
          <p:spPr>
            <a:xfrm>
              <a:off x="5685945" y="2199302"/>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15,8</a:t>
              </a:r>
            </a:p>
          </p:txBody>
        </p:sp>
        <p:sp>
          <p:nvSpPr>
            <p:cNvPr id="275" name="CasellaDiTesto 274"/>
            <p:cNvSpPr txBox="1"/>
            <p:nvPr/>
          </p:nvSpPr>
          <p:spPr>
            <a:xfrm>
              <a:off x="5612206" y="2000186"/>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276" name="Rettangolo arrotondato 275"/>
            <p:cNvSpPr/>
            <p:nvPr/>
          </p:nvSpPr>
          <p:spPr bwMode="auto">
            <a:xfrm>
              <a:off x="639632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7" name="CasellaDiTesto 276"/>
            <p:cNvSpPr txBox="1"/>
            <p:nvPr/>
          </p:nvSpPr>
          <p:spPr>
            <a:xfrm>
              <a:off x="6437437"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16,3</a:t>
              </a:r>
            </a:p>
          </p:txBody>
        </p:sp>
        <p:sp>
          <p:nvSpPr>
            <p:cNvPr id="278" name="CasellaDiTesto 277"/>
            <p:cNvSpPr txBox="1"/>
            <p:nvPr/>
          </p:nvSpPr>
          <p:spPr>
            <a:xfrm>
              <a:off x="6437435" y="2000186"/>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279" name="Rettangolo arrotondato 278"/>
            <p:cNvSpPr/>
            <p:nvPr/>
          </p:nvSpPr>
          <p:spPr bwMode="auto">
            <a:xfrm>
              <a:off x="7124933"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0" name="CasellaDiTesto 279"/>
            <p:cNvSpPr txBox="1"/>
            <p:nvPr/>
          </p:nvSpPr>
          <p:spPr>
            <a:xfrm>
              <a:off x="7166048"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18,5</a:t>
              </a:r>
            </a:p>
          </p:txBody>
        </p:sp>
        <p:sp>
          <p:nvSpPr>
            <p:cNvPr id="281" name="CasellaDiTesto 280"/>
            <p:cNvSpPr txBox="1"/>
            <p:nvPr/>
          </p:nvSpPr>
          <p:spPr>
            <a:xfrm>
              <a:off x="7105934" y="2000186"/>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282" name="Rettangolo arrotondato 281"/>
            <p:cNvSpPr/>
            <p:nvPr/>
          </p:nvSpPr>
          <p:spPr bwMode="auto">
            <a:xfrm>
              <a:off x="7853016"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3" name="CasellaDiTesto 282"/>
            <p:cNvSpPr txBox="1"/>
            <p:nvPr/>
          </p:nvSpPr>
          <p:spPr>
            <a:xfrm>
              <a:off x="7894131" y="2199302"/>
              <a:ext cx="458780" cy="276999"/>
            </a:xfrm>
            <a:prstGeom prst="rect">
              <a:avLst/>
            </a:prstGeom>
            <a:noFill/>
            <a:ln>
              <a:noFill/>
            </a:ln>
          </p:spPr>
          <p:txBody>
            <a:bodyPr wrap="none" rtlCol="0">
              <a:spAutoFit/>
            </a:bodyPr>
            <a:lstStyle/>
            <a:p>
              <a:pPr algn="ctr"/>
              <a:r>
                <a:rPr lang="it-IT" sz="1200" b="0" dirty="0">
                  <a:solidFill>
                    <a:srgbClr val="1F4E79"/>
                  </a:solidFill>
                  <a:latin typeface="Calibri" panose="020F0502020204030204" pitchFamily="34" charset="0"/>
                </a:rPr>
                <a:t>10,5</a:t>
              </a:r>
            </a:p>
          </p:txBody>
        </p:sp>
        <p:sp>
          <p:nvSpPr>
            <p:cNvPr id="284" name="CasellaDiTesto 283"/>
            <p:cNvSpPr txBox="1"/>
            <p:nvPr/>
          </p:nvSpPr>
          <p:spPr>
            <a:xfrm>
              <a:off x="7771500" y="2000186"/>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285" name="Rettangolo arrotondato 284"/>
            <p:cNvSpPr/>
            <p:nvPr/>
          </p:nvSpPr>
          <p:spPr bwMode="auto">
            <a:xfrm>
              <a:off x="564483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6" name="CasellaDiTesto 285"/>
            <p:cNvSpPr txBox="1"/>
            <p:nvPr/>
          </p:nvSpPr>
          <p:spPr>
            <a:xfrm>
              <a:off x="5685946" y="1099207"/>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18,6</a:t>
              </a:r>
            </a:p>
          </p:txBody>
        </p:sp>
        <p:sp>
          <p:nvSpPr>
            <p:cNvPr id="287" name="CasellaDiTesto 286"/>
            <p:cNvSpPr txBox="1"/>
            <p:nvPr/>
          </p:nvSpPr>
          <p:spPr>
            <a:xfrm>
              <a:off x="5507210" y="887964"/>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288" name="Rettangolo arrotondato 287"/>
            <p:cNvSpPr/>
            <p:nvPr/>
          </p:nvSpPr>
          <p:spPr bwMode="auto">
            <a:xfrm>
              <a:off x="639632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89" name="CasellaDiTesto 288"/>
            <p:cNvSpPr txBox="1"/>
            <p:nvPr/>
          </p:nvSpPr>
          <p:spPr>
            <a:xfrm>
              <a:off x="6437436" y="1099207"/>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10,8</a:t>
              </a:r>
            </a:p>
          </p:txBody>
        </p:sp>
        <p:sp>
          <p:nvSpPr>
            <p:cNvPr id="290" name="CasellaDiTesto 289"/>
            <p:cNvSpPr txBox="1"/>
            <p:nvPr/>
          </p:nvSpPr>
          <p:spPr>
            <a:xfrm>
              <a:off x="6276333" y="887964"/>
              <a:ext cx="780983"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grpSp>
      <p:pic>
        <p:nvPicPr>
          <p:cNvPr id="291" name="Picture 2" descr="http://thumbs.dreamstime.com/z/icone-di-crisi-economica-513338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59" t="48284" r="73704" b="33275"/>
          <a:stretch/>
        </p:blipFill>
        <p:spPr bwMode="auto">
          <a:xfrm>
            <a:off x="4489746" y="2723257"/>
            <a:ext cx="1047390" cy="981927"/>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8" descr="http://www.vvox.it/wp-content/uploads/2015/04/punto-di-domanda-1030x7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929" y="4869771"/>
            <a:ext cx="1045025" cy="79147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5"/>
          <a:stretch>
            <a:fillRect/>
          </a:stretch>
        </p:blipFill>
        <p:spPr>
          <a:xfrm>
            <a:off x="667408" y="1065008"/>
            <a:ext cx="3272432" cy="2443076"/>
          </a:xfrm>
          <a:prstGeom prst="rect">
            <a:avLst/>
          </a:prstGeom>
        </p:spPr>
      </p:pic>
      <p:sp>
        <p:nvSpPr>
          <p:cNvPr id="95" name="Rettangolo 94"/>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73812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90934" y="1628800"/>
            <a:ext cx="85461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Negli ultimi sei mesi La Sua impresa </a:t>
            </a:r>
            <a:r>
              <a:rPr lang="it-IT" sz="1800" u="sng" dirty="0">
                <a:latin typeface="Calibri" panose="020F0502020204030204" pitchFamily="34" charset="0"/>
              </a:rPr>
              <a:t>ha chiesto</a:t>
            </a:r>
            <a:r>
              <a:rPr lang="it-IT" sz="1800" b="0" dirty="0">
                <a:latin typeface="Calibri" panose="020F0502020204030204" pitchFamily="34" charset="0"/>
              </a:rPr>
              <a:t> un finanziamento o la rinegoziazione di un finanziamento esistente </a:t>
            </a:r>
            <a:r>
              <a:rPr lang="it-IT" sz="1800" u="sng" dirty="0">
                <a:latin typeface="Calibri" panose="020F0502020204030204" pitchFamily="34" charset="0"/>
              </a:rPr>
              <a:t>prevalentemente per</a:t>
            </a:r>
            <a:r>
              <a:rPr lang="it-IT" sz="1800" b="0" dirty="0">
                <a:latin typeface="Calibri" panose="020F0502020204030204" pitchFamily="34" charset="0"/>
              </a:rPr>
              <a:t>…?</a:t>
            </a:r>
          </a:p>
        </p:txBody>
      </p:sp>
      <p:sp>
        <p:nvSpPr>
          <p:cNvPr id="5"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motivazioni alla base della richiesta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…la prima motivazione che spinge 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a formalizzare domanda di credito resta legata a necessità di liquidità e cassa, ma aumenta la quota di coloro che hanno in programma investimenti…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Text Box 49"/>
          <p:cNvSpPr txBox="1">
            <a:spLocks noChangeArrowheads="1"/>
          </p:cNvSpPr>
          <p:nvPr/>
        </p:nvSpPr>
        <p:spPr bwMode="auto">
          <a:xfrm>
            <a:off x="390934" y="6365922"/>
            <a:ext cx="8676866"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240  casi. Esclusivamente le imprese che hanno fatto domanda di credito nel primo semestre 2016.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 name="Pentagono 1"/>
          <p:cNvSpPr/>
          <p:nvPr/>
        </p:nvSpPr>
        <p:spPr bwMode="auto">
          <a:xfrm>
            <a:off x="506064" y="2794373"/>
            <a:ext cx="5832896" cy="648072"/>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2" name="CasellaDiTesto 11"/>
          <p:cNvSpPr txBox="1">
            <a:spLocks noChangeArrowheads="1"/>
          </p:cNvSpPr>
          <p:nvPr/>
        </p:nvSpPr>
        <p:spPr bwMode="auto">
          <a:xfrm>
            <a:off x="2831645" y="2733689"/>
            <a:ext cx="11817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74,0</a:t>
            </a:r>
          </a:p>
        </p:txBody>
      </p:sp>
      <p:sp>
        <p:nvSpPr>
          <p:cNvPr id="18" name="CasellaDiTesto 17"/>
          <p:cNvSpPr txBox="1">
            <a:spLocks noChangeArrowheads="1"/>
          </p:cNvSpPr>
          <p:nvPr/>
        </p:nvSpPr>
        <p:spPr bwMode="auto">
          <a:xfrm>
            <a:off x="6390212" y="2672133"/>
            <a:ext cx="207022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600" b="0" dirty="0">
                <a:latin typeface="Calibri" panose="020F0502020204030204" pitchFamily="34" charset="0"/>
              </a:rPr>
              <a:t>Liquidità e cassa</a:t>
            </a:r>
          </a:p>
        </p:txBody>
      </p:sp>
      <p:sp>
        <p:nvSpPr>
          <p:cNvPr id="9" name="Pentagono 8"/>
          <p:cNvSpPr/>
          <p:nvPr/>
        </p:nvSpPr>
        <p:spPr bwMode="auto">
          <a:xfrm>
            <a:off x="506064" y="3950761"/>
            <a:ext cx="1872456" cy="648072"/>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3" name="CasellaDiTesto 12"/>
          <p:cNvSpPr txBox="1">
            <a:spLocks noChangeArrowheads="1"/>
          </p:cNvSpPr>
          <p:nvPr/>
        </p:nvSpPr>
        <p:spPr bwMode="auto">
          <a:xfrm>
            <a:off x="709085" y="3890077"/>
            <a:ext cx="11817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15,0</a:t>
            </a:r>
          </a:p>
        </p:txBody>
      </p:sp>
      <p:sp>
        <p:nvSpPr>
          <p:cNvPr id="19" name="CasellaDiTesto 18"/>
          <p:cNvSpPr txBox="1">
            <a:spLocks noChangeArrowheads="1"/>
          </p:cNvSpPr>
          <p:nvPr/>
        </p:nvSpPr>
        <p:spPr bwMode="auto">
          <a:xfrm>
            <a:off x="2437276" y="4028576"/>
            <a:ext cx="185704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600" b="0" dirty="0">
                <a:latin typeface="Calibri" panose="020F0502020204030204" pitchFamily="34" charset="0"/>
              </a:rPr>
              <a:t>Investimenti</a:t>
            </a:r>
          </a:p>
        </p:txBody>
      </p:sp>
      <p:sp>
        <p:nvSpPr>
          <p:cNvPr id="11" name="Pentagono 10"/>
          <p:cNvSpPr/>
          <p:nvPr/>
        </p:nvSpPr>
        <p:spPr bwMode="auto">
          <a:xfrm>
            <a:off x="506064" y="5107149"/>
            <a:ext cx="1584424" cy="648072"/>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4" name="CasellaDiTesto 13"/>
          <p:cNvSpPr txBox="1">
            <a:spLocks noChangeArrowheads="1"/>
          </p:cNvSpPr>
          <p:nvPr/>
        </p:nvSpPr>
        <p:spPr bwMode="auto">
          <a:xfrm>
            <a:off x="565069" y="5046465"/>
            <a:ext cx="11817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11,0</a:t>
            </a:r>
          </a:p>
        </p:txBody>
      </p:sp>
      <p:sp>
        <p:nvSpPr>
          <p:cNvPr id="20" name="CasellaDiTesto 19"/>
          <p:cNvSpPr txBox="1">
            <a:spLocks noChangeArrowheads="1"/>
          </p:cNvSpPr>
          <p:nvPr/>
        </p:nvSpPr>
        <p:spPr bwMode="auto">
          <a:xfrm>
            <a:off x="2115708" y="4984909"/>
            <a:ext cx="278309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600" b="0" dirty="0">
                <a:latin typeface="Calibri" panose="020F0502020204030204" pitchFamily="34" charset="0"/>
              </a:rPr>
              <a:t>Ristrutturazione del debito</a:t>
            </a:r>
          </a:p>
        </p:txBody>
      </p:sp>
      <p:sp>
        <p:nvSpPr>
          <p:cNvPr id="3" name="Rettangolo 2"/>
          <p:cNvSpPr/>
          <p:nvPr/>
        </p:nvSpPr>
        <p:spPr bwMode="auto">
          <a:xfrm>
            <a:off x="395288" y="2434140"/>
            <a:ext cx="8281168" cy="3816424"/>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CasellaDiTesto 16"/>
          <p:cNvSpPr txBox="1">
            <a:spLocks noChangeArrowheads="1"/>
          </p:cNvSpPr>
          <p:nvPr/>
        </p:nvSpPr>
        <p:spPr bwMode="auto">
          <a:xfrm>
            <a:off x="390934" y="3431114"/>
            <a:ext cx="27510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200" i="1" dirty="0">
                <a:solidFill>
                  <a:srgbClr val="1F4E79"/>
                </a:solidFill>
                <a:latin typeface="Calibri" panose="020F0502020204030204" pitchFamily="34" charset="0"/>
              </a:rPr>
              <a:t>(-2,7 rispetto al 2016 I </a:t>
            </a:r>
            <a:r>
              <a:rPr lang="it-IT" sz="1200" i="1" dirty="0" err="1">
                <a:solidFill>
                  <a:srgbClr val="1F4E79"/>
                </a:solidFill>
                <a:latin typeface="Calibri" panose="020F0502020204030204" pitchFamily="34" charset="0"/>
              </a:rPr>
              <a:t>sem</a:t>
            </a:r>
            <a:r>
              <a:rPr lang="it-IT" sz="1200" i="1" dirty="0">
                <a:solidFill>
                  <a:srgbClr val="1F4E79"/>
                </a:solidFill>
                <a:latin typeface="Calibri" panose="020F0502020204030204" pitchFamily="34" charset="0"/>
              </a:rPr>
              <a:t>)</a:t>
            </a:r>
          </a:p>
        </p:txBody>
      </p:sp>
      <p:sp>
        <p:nvSpPr>
          <p:cNvPr id="21" name="CasellaDiTesto 20"/>
          <p:cNvSpPr txBox="1">
            <a:spLocks noChangeArrowheads="1"/>
          </p:cNvSpPr>
          <p:nvPr/>
        </p:nvSpPr>
        <p:spPr bwMode="auto">
          <a:xfrm>
            <a:off x="390934" y="4596072"/>
            <a:ext cx="27510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200" i="1" dirty="0">
                <a:solidFill>
                  <a:srgbClr val="1F4E79"/>
                </a:solidFill>
                <a:latin typeface="Calibri" panose="020F0502020204030204" pitchFamily="34" charset="0"/>
              </a:rPr>
              <a:t>(+1,9 rispetto al 2016 I </a:t>
            </a:r>
            <a:r>
              <a:rPr lang="it-IT" sz="1200" i="1" dirty="0" err="1">
                <a:solidFill>
                  <a:srgbClr val="1F4E79"/>
                </a:solidFill>
                <a:latin typeface="Calibri" panose="020F0502020204030204" pitchFamily="34" charset="0"/>
              </a:rPr>
              <a:t>sem</a:t>
            </a:r>
            <a:r>
              <a:rPr lang="it-IT" sz="1200" i="1" dirty="0">
                <a:solidFill>
                  <a:srgbClr val="1F4E79"/>
                </a:solidFill>
                <a:latin typeface="Calibri" panose="020F0502020204030204" pitchFamily="34" charset="0"/>
              </a:rPr>
              <a:t>)</a:t>
            </a:r>
          </a:p>
        </p:txBody>
      </p:sp>
      <p:sp>
        <p:nvSpPr>
          <p:cNvPr id="22" name="CasellaDiTesto 21"/>
          <p:cNvSpPr txBox="1">
            <a:spLocks noChangeArrowheads="1"/>
          </p:cNvSpPr>
          <p:nvPr/>
        </p:nvSpPr>
        <p:spPr bwMode="auto">
          <a:xfrm>
            <a:off x="390934" y="5733493"/>
            <a:ext cx="27510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200" i="1" dirty="0">
                <a:solidFill>
                  <a:srgbClr val="1F4E79"/>
                </a:solidFill>
                <a:latin typeface="Calibri" panose="020F0502020204030204" pitchFamily="34" charset="0"/>
              </a:rPr>
              <a:t>(+0,8 rispetto al 2016 I </a:t>
            </a:r>
            <a:r>
              <a:rPr lang="it-IT" sz="1200" i="1" dirty="0" err="1">
                <a:solidFill>
                  <a:srgbClr val="1F4E79"/>
                </a:solidFill>
                <a:latin typeface="Calibri" panose="020F0502020204030204" pitchFamily="34" charset="0"/>
              </a:rPr>
              <a:t>sem</a:t>
            </a:r>
            <a:r>
              <a:rPr lang="it-IT" sz="1200" i="1" dirty="0">
                <a:solidFill>
                  <a:srgbClr val="1F4E79"/>
                </a:solidFill>
                <a:latin typeface="Calibri" panose="020F0502020204030204" pitchFamily="34" charset="0"/>
              </a:rPr>
              <a:t>)</a:t>
            </a:r>
          </a:p>
        </p:txBody>
      </p:sp>
      <p:sp>
        <p:nvSpPr>
          <p:cNvPr id="23" name="Rettangolo 22"/>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86489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0" y="3933056"/>
            <a:ext cx="9144000" cy="2924944"/>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ctangle 2"/>
          <p:cNvSpPr txBox="1">
            <a:spLocks noChangeArrowheads="1"/>
          </p:cNvSpPr>
          <p:nvPr/>
        </p:nvSpPr>
        <p:spPr bwMode="auto">
          <a:xfrm>
            <a:off x="1403648" y="4149080"/>
            <a:ext cx="7592152" cy="2554545"/>
          </a:xfrm>
          <a:prstGeom prst="rect">
            <a:avLst/>
          </a:prstGeom>
          <a:noFill/>
          <a:ln>
            <a:noFill/>
          </a:ln>
          <a:extLst/>
        </p:spPr>
        <p:txBody>
          <a:bodyPr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8000" b="0" kern="0" dirty="0">
                <a:solidFill>
                  <a:schemeClr val="bg1"/>
                </a:solidFill>
                <a:latin typeface="Calibri" panose="020F0502020204030204" pitchFamily="34" charset="0"/>
                <a:cs typeface="Arial" pitchFamily="34" charset="0"/>
              </a:rPr>
              <a:t>competenze e risorse umane</a:t>
            </a:r>
          </a:p>
        </p:txBody>
      </p:sp>
      <p:pic>
        <p:nvPicPr>
          <p:cNvPr id="7" name="Immagine 6"/>
          <p:cNvPicPr>
            <a:picLocks noChangeAspect="1"/>
          </p:cNvPicPr>
          <p:nvPr/>
        </p:nvPicPr>
        <p:blipFill>
          <a:blip r:embed="rId2"/>
          <a:stretch>
            <a:fillRect/>
          </a:stretch>
        </p:blipFill>
        <p:spPr>
          <a:xfrm>
            <a:off x="6640" y="7754"/>
            <a:ext cx="9129985" cy="3672610"/>
          </a:xfrm>
          <a:prstGeom prst="rect">
            <a:avLst/>
          </a:prstGeom>
        </p:spPr>
      </p:pic>
    </p:spTree>
    <p:extLst>
      <p:ext uri="{BB962C8B-B14F-4D97-AF65-F5344CB8AC3E}">
        <p14:creationId xmlns:p14="http://schemas.microsoft.com/office/powerpoint/2010/main" val="54723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064930"/>
            <a:ext cx="859503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Quanto è cambiato </a:t>
            </a:r>
            <a:r>
              <a:rPr lang="it-IT" sz="2000" u="sng" dirty="0">
                <a:latin typeface="Calibri" panose="020F0502020204030204" pitchFamily="34" charset="0"/>
              </a:rPr>
              <a:t>il comportamento di acquisto dei consumatori</a:t>
            </a:r>
            <a:r>
              <a:rPr lang="it-IT" sz="2000" b="0" dirty="0">
                <a:latin typeface="Calibri" panose="020F0502020204030204" pitchFamily="34" charset="0"/>
              </a:rPr>
              <a:t> negli ultimi due anni rispetto al passato?</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il comportamento dei consumatori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 consumatore oggi è più «preparato», si documenta autonomamente e spesso lo fa on line…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1"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9" name="CasellaDiTesto 9"/>
          <p:cNvSpPr txBox="1">
            <a:spLocks noChangeArrowheads="1"/>
          </p:cNvSpPr>
          <p:nvPr/>
        </p:nvSpPr>
        <p:spPr bwMode="auto">
          <a:xfrm>
            <a:off x="827584" y="4097578"/>
            <a:ext cx="23594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solidFill>
                  <a:srgbClr val="1F4E79"/>
                </a:solidFill>
                <a:latin typeface="Calibri" panose="020F0502020204030204" pitchFamily="34" charset="0"/>
              </a:rPr>
              <a:t>È cambiato</a:t>
            </a:r>
          </a:p>
        </p:txBody>
      </p:sp>
      <p:pic>
        <p:nvPicPr>
          <p:cNvPr id="26" name="Immagine 25"/>
          <p:cNvPicPr>
            <a:picLocks noChangeAspect="1"/>
          </p:cNvPicPr>
          <p:nvPr/>
        </p:nvPicPr>
        <p:blipFill>
          <a:blip r:embed="rId2"/>
          <a:stretch>
            <a:fillRect/>
          </a:stretch>
        </p:blipFill>
        <p:spPr>
          <a:xfrm rot="20544765">
            <a:off x="-37931" y="1813637"/>
            <a:ext cx="2833933" cy="2335500"/>
          </a:xfrm>
          <a:prstGeom prst="rect">
            <a:avLst/>
          </a:prstGeom>
        </p:spPr>
      </p:pic>
      <p:sp>
        <p:nvSpPr>
          <p:cNvPr id="28" name="CasellaDiTesto 27"/>
          <p:cNvSpPr txBox="1">
            <a:spLocks noChangeArrowheads="1"/>
          </p:cNvSpPr>
          <p:nvPr/>
        </p:nvSpPr>
        <p:spPr bwMode="auto">
          <a:xfrm>
            <a:off x="1024148" y="2996952"/>
            <a:ext cx="11817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78,6</a:t>
            </a:r>
          </a:p>
        </p:txBody>
      </p:sp>
      <p:sp>
        <p:nvSpPr>
          <p:cNvPr id="39" name="CasellaDiTesto 9"/>
          <p:cNvSpPr txBox="1">
            <a:spLocks noChangeArrowheads="1"/>
          </p:cNvSpPr>
          <p:nvPr/>
        </p:nvSpPr>
        <p:spPr bwMode="auto">
          <a:xfrm>
            <a:off x="3749181" y="1806701"/>
            <a:ext cx="44749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latin typeface="Calibri" panose="020F0502020204030204" pitchFamily="34" charset="0"/>
              </a:rPr>
              <a:t>In che modo è cambiato…</a:t>
            </a:r>
          </a:p>
        </p:txBody>
      </p:sp>
      <p:sp>
        <p:nvSpPr>
          <p:cNvPr id="42" name="Freccia a destra 41"/>
          <p:cNvSpPr/>
          <p:nvPr/>
        </p:nvSpPr>
        <p:spPr bwMode="auto">
          <a:xfrm>
            <a:off x="2161054" y="3658469"/>
            <a:ext cx="1322726"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43" name="Connettore diritto 42"/>
          <p:cNvCxnSpPr/>
          <p:nvPr/>
        </p:nvCxnSpPr>
        <p:spPr bwMode="auto">
          <a:xfrm>
            <a:off x="3683304" y="2259456"/>
            <a:ext cx="0" cy="3960000"/>
          </a:xfrm>
          <a:prstGeom prst="line">
            <a:avLst/>
          </a:prstGeom>
          <a:noFill/>
          <a:ln w="57150" cap="flat" cmpd="sng" algn="ctr">
            <a:solidFill>
              <a:srgbClr val="1F4E79"/>
            </a:solidFill>
            <a:prstDash val="solid"/>
            <a:round/>
            <a:headEnd type="none" w="med" len="med"/>
            <a:tailEnd type="none" w="med" len="med"/>
          </a:ln>
          <a:effectLst/>
        </p:spPr>
      </p:cxnSp>
      <p:pic>
        <p:nvPicPr>
          <p:cNvPr id="8196" name="Picture 4" descr="https://www.dmstudioweb.it/images/grafiche/servizi/siti-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029" y="2399167"/>
            <a:ext cx="600922" cy="600922"/>
          </a:xfrm>
          <a:prstGeom prst="rect">
            <a:avLst/>
          </a:prstGeom>
          <a:noFill/>
          <a:extLst>
            <a:ext uri="{909E8E84-426E-40DD-AFC4-6F175D3DCCD1}">
              <a14:hiddenFill xmlns:a14="http://schemas.microsoft.com/office/drawing/2010/main">
                <a:solidFill>
                  <a:srgbClr val="FFFFFF"/>
                </a:solidFill>
              </a14:hiddenFill>
            </a:ext>
          </a:extLst>
        </p:spPr>
      </p:pic>
      <p:sp>
        <p:nvSpPr>
          <p:cNvPr id="32" name="Rettangolo 31"/>
          <p:cNvSpPr/>
          <p:nvPr/>
        </p:nvSpPr>
        <p:spPr>
          <a:xfrm>
            <a:off x="4653345" y="2330296"/>
            <a:ext cx="3012519" cy="738664"/>
          </a:xfrm>
          <a:prstGeom prst="rect">
            <a:avLst/>
          </a:prstGeom>
        </p:spPr>
        <p:txBody>
          <a:bodyPr wrap="square">
            <a:spAutoFit/>
          </a:bodyPr>
          <a:lstStyle/>
          <a:p>
            <a:pPr fontAlgn="ctr"/>
            <a:r>
              <a:rPr lang="it-IT" sz="1400" b="0" dirty="0">
                <a:latin typeface="Calibri" panose="020F0502020204030204" pitchFamily="34" charset="0"/>
              </a:rPr>
              <a:t>I consumatori sono </a:t>
            </a:r>
            <a:r>
              <a:rPr lang="it-IT" sz="1400" dirty="0">
                <a:latin typeface="Calibri" panose="020F0502020204030204" pitchFamily="34" charset="0"/>
              </a:rPr>
              <a:t>più preparati </a:t>
            </a:r>
            <a:r>
              <a:rPr lang="it-IT" sz="1400" b="0" dirty="0">
                <a:latin typeface="Calibri" panose="020F0502020204030204" pitchFamily="34" charset="0"/>
              </a:rPr>
              <a:t>(si documentano in rete, sui siti web e sui social)</a:t>
            </a:r>
            <a:endParaRPr lang="it-IT" sz="1400" b="0" dirty="0">
              <a:solidFill>
                <a:srgbClr val="000000"/>
              </a:solidFill>
              <a:latin typeface="Calibri" panose="020F0502020204030204" pitchFamily="34" charset="0"/>
            </a:endParaRPr>
          </a:p>
        </p:txBody>
      </p:sp>
      <p:sp>
        <p:nvSpPr>
          <p:cNvPr id="44" name="CasellaDiTesto 43"/>
          <p:cNvSpPr txBox="1">
            <a:spLocks noChangeArrowheads="1"/>
          </p:cNvSpPr>
          <p:nvPr/>
        </p:nvSpPr>
        <p:spPr bwMode="auto">
          <a:xfrm>
            <a:off x="7707150" y="2345685"/>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76,0</a:t>
            </a:r>
          </a:p>
        </p:txBody>
      </p:sp>
      <p:pic>
        <p:nvPicPr>
          <p:cNvPr id="8198" name="Picture 6" descr="http://www.valeoin.com/wp-content/uploads/2015/03/icone_aree_sviluppo_prodott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538" y="4222157"/>
            <a:ext cx="807905" cy="807905"/>
          </a:xfrm>
          <a:prstGeom prst="rect">
            <a:avLst/>
          </a:prstGeom>
          <a:noFill/>
          <a:extLst>
            <a:ext uri="{909E8E84-426E-40DD-AFC4-6F175D3DCCD1}">
              <a14:hiddenFill xmlns:a14="http://schemas.microsoft.com/office/drawing/2010/main">
                <a:solidFill>
                  <a:srgbClr val="FFFFFF"/>
                </a:solidFill>
              </a14:hiddenFill>
            </a:ext>
          </a:extLst>
        </p:spPr>
      </p:pic>
      <p:sp>
        <p:nvSpPr>
          <p:cNvPr id="46" name="Rettangolo 45"/>
          <p:cNvSpPr/>
          <p:nvPr/>
        </p:nvSpPr>
        <p:spPr>
          <a:xfrm>
            <a:off x="4653345" y="4256777"/>
            <a:ext cx="3012519" cy="738664"/>
          </a:xfrm>
          <a:prstGeom prst="rect">
            <a:avLst/>
          </a:prstGeom>
        </p:spPr>
        <p:txBody>
          <a:bodyPr wrap="square">
            <a:spAutoFit/>
          </a:bodyPr>
          <a:lstStyle/>
          <a:p>
            <a:pPr fontAlgn="ctr"/>
            <a:r>
              <a:rPr lang="it-IT" sz="1400" b="0" dirty="0">
                <a:latin typeface="Calibri" panose="020F0502020204030204" pitchFamily="34" charset="0"/>
              </a:rPr>
              <a:t>Si richiedono ai rivenditori </a:t>
            </a:r>
            <a:r>
              <a:rPr lang="it-IT" sz="1400" dirty="0">
                <a:latin typeface="Calibri" panose="020F0502020204030204" pitchFamily="34" charset="0"/>
              </a:rPr>
              <a:t>maggiori competenze tecniche</a:t>
            </a:r>
            <a:r>
              <a:rPr lang="it-IT" sz="1400" b="0" dirty="0">
                <a:latin typeface="Calibri" panose="020F0502020204030204" pitchFamily="34" charset="0"/>
              </a:rPr>
              <a:t> (le informazioni di base sono spesso reperite on line)</a:t>
            </a:r>
          </a:p>
        </p:txBody>
      </p:sp>
      <p:sp>
        <p:nvSpPr>
          <p:cNvPr id="47" name="CasellaDiTesto 46"/>
          <p:cNvSpPr txBox="1">
            <a:spLocks noChangeArrowheads="1"/>
          </p:cNvSpPr>
          <p:nvPr/>
        </p:nvSpPr>
        <p:spPr bwMode="auto">
          <a:xfrm>
            <a:off x="7707150" y="4272166"/>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34,0</a:t>
            </a:r>
          </a:p>
        </p:txBody>
      </p:sp>
      <p:pic>
        <p:nvPicPr>
          <p:cNvPr id="8200" name="Picture 8" descr="http://www.focus-lab.it/wp-content/themes/focuslab/images/sezione/Icona-Comunicazi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4032" y="3314996"/>
            <a:ext cx="706917" cy="678641"/>
          </a:xfrm>
          <a:prstGeom prst="rect">
            <a:avLst/>
          </a:prstGeom>
          <a:noFill/>
          <a:extLst>
            <a:ext uri="{909E8E84-426E-40DD-AFC4-6F175D3DCCD1}">
              <a14:hiddenFill xmlns:a14="http://schemas.microsoft.com/office/drawing/2010/main">
                <a:solidFill>
                  <a:srgbClr val="FFFFFF"/>
                </a:solidFill>
              </a14:hiddenFill>
            </a:ext>
          </a:extLst>
        </p:spPr>
      </p:pic>
      <p:sp>
        <p:nvSpPr>
          <p:cNvPr id="49" name="Rettangolo 48"/>
          <p:cNvSpPr/>
          <p:nvPr/>
        </p:nvSpPr>
        <p:spPr>
          <a:xfrm>
            <a:off x="4653345" y="3284984"/>
            <a:ext cx="3012519" cy="738664"/>
          </a:xfrm>
          <a:prstGeom prst="rect">
            <a:avLst/>
          </a:prstGeom>
        </p:spPr>
        <p:txBody>
          <a:bodyPr wrap="square">
            <a:spAutoFit/>
          </a:bodyPr>
          <a:lstStyle/>
          <a:p>
            <a:pPr fontAlgn="ctr"/>
            <a:r>
              <a:rPr lang="it-IT" sz="1400" b="0" dirty="0">
                <a:latin typeface="Calibri" panose="020F0502020204030204" pitchFamily="34" charset="0"/>
              </a:rPr>
              <a:t>Si richiede una </a:t>
            </a:r>
            <a:r>
              <a:rPr lang="it-IT" sz="1400" dirty="0">
                <a:latin typeface="Calibri" panose="020F0502020204030204" pitchFamily="34" charset="0"/>
              </a:rPr>
              <a:t>comunicazione più personalizzata</a:t>
            </a:r>
            <a:r>
              <a:rPr lang="it-IT" sz="1400" b="0" dirty="0">
                <a:latin typeface="Calibri" panose="020F0502020204030204" pitchFamily="34" charset="0"/>
              </a:rPr>
              <a:t> e frequente nel periodo che va dall'acquisto alla consegna</a:t>
            </a:r>
          </a:p>
        </p:txBody>
      </p:sp>
      <p:sp>
        <p:nvSpPr>
          <p:cNvPr id="50" name="CasellaDiTesto 49"/>
          <p:cNvSpPr txBox="1">
            <a:spLocks noChangeArrowheads="1"/>
          </p:cNvSpPr>
          <p:nvPr/>
        </p:nvSpPr>
        <p:spPr bwMode="auto">
          <a:xfrm>
            <a:off x="7707150" y="3300373"/>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42,0</a:t>
            </a:r>
          </a:p>
        </p:txBody>
      </p:sp>
      <p:sp>
        <p:nvSpPr>
          <p:cNvPr id="52" name="Rettangolo 51"/>
          <p:cNvSpPr/>
          <p:nvPr/>
        </p:nvSpPr>
        <p:spPr>
          <a:xfrm>
            <a:off x="4653345" y="5282624"/>
            <a:ext cx="3012519" cy="738664"/>
          </a:xfrm>
          <a:prstGeom prst="rect">
            <a:avLst/>
          </a:prstGeom>
        </p:spPr>
        <p:txBody>
          <a:bodyPr wrap="square">
            <a:spAutoFit/>
          </a:bodyPr>
          <a:lstStyle/>
          <a:p>
            <a:pPr fontAlgn="ctr"/>
            <a:r>
              <a:rPr lang="it-IT" sz="1400" b="0" dirty="0">
                <a:latin typeface="Calibri" panose="020F0502020204030204" pitchFamily="34" charset="0"/>
              </a:rPr>
              <a:t>I consumatori pretendono un "</a:t>
            </a:r>
            <a:r>
              <a:rPr lang="it-IT" sz="1400" dirty="0" err="1">
                <a:latin typeface="Calibri" panose="020F0502020204030204" pitchFamily="34" charset="0"/>
              </a:rPr>
              <a:t>follow</a:t>
            </a:r>
            <a:r>
              <a:rPr lang="it-IT" sz="1400" dirty="0">
                <a:latin typeface="Calibri" panose="020F0502020204030204" pitchFamily="34" charset="0"/>
              </a:rPr>
              <a:t> up</a:t>
            </a:r>
            <a:r>
              <a:rPr lang="it-IT" sz="1400" b="0" dirty="0">
                <a:latin typeface="Calibri" panose="020F0502020204030204" pitchFamily="34" charset="0"/>
              </a:rPr>
              <a:t>" a seguito dell'acquisto (newsletter, opuscoli, brochure informative)</a:t>
            </a:r>
          </a:p>
        </p:txBody>
      </p:sp>
      <p:sp>
        <p:nvSpPr>
          <p:cNvPr id="53" name="CasellaDiTesto 52"/>
          <p:cNvSpPr txBox="1">
            <a:spLocks noChangeArrowheads="1"/>
          </p:cNvSpPr>
          <p:nvPr/>
        </p:nvSpPr>
        <p:spPr bwMode="auto">
          <a:xfrm>
            <a:off x="7707150" y="5298013"/>
            <a:ext cx="10919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24,5</a:t>
            </a:r>
          </a:p>
        </p:txBody>
      </p:sp>
      <p:pic>
        <p:nvPicPr>
          <p:cNvPr id="8202" name="Picture 10" descr="http://www.francescocecchetti.it/site/wp-content/uploads/2015/04/ICONA_0008_Oggetto-vettoriale-avanzato-480x47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02" y="5324899"/>
            <a:ext cx="659777" cy="654114"/>
          </a:xfrm>
          <a:prstGeom prst="rect">
            <a:avLst/>
          </a:prstGeom>
          <a:noFill/>
          <a:extLst>
            <a:ext uri="{909E8E84-426E-40DD-AFC4-6F175D3DCCD1}">
              <a14:hiddenFill xmlns:a14="http://schemas.microsoft.com/office/drawing/2010/main">
                <a:solidFill>
                  <a:srgbClr val="FFFFFF"/>
                </a:solidFill>
              </a14:hiddenFill>
            </a:ext>
          </a:extLst>
        </p:spPr>
      </p:pic>
      <p:sp>
        <p:nvSpPr>
          <p:cNvPr id="55" name="Rettangolo 54"/>
          <p:cNvSpPr/>
          <p:nvPr/>
        </p:nvSpPr>
        <p:spPr>
          <a:xfrm>
            <a:off x="827584" y="4505352"/>
            <a:ext cx="2396215" cy="1323439"/>
          </a:xfrm>
          <a:prstGeom prst="rect">
            <a:avLst/>
          </a:prstGeom>
        </p:spPr>
        <p:txBody>
          <a:bodyPr wrap="square">
            <a:spAutoFit/>
          </a:bodyPr>
          <a:lstStyle/>
          <a:p>
            <a:pPr fontAlgn="ctr"/>
            <a:r>
              <a:rPr lang="it-IT" sz="1600" b="0" i="1" dirty="0">
                <a:latin typeface="Calibri" panose="020F0502020204030204" pitchFamily="34" charset="0"/>
              </a:rPr>
              <a:t>Circa la metà di questi, considera «</a:t>
            </a:r>
            <a:r>
              <a:rPr lang="it-IT" sz="1600" i="1" dirty="0">
                <a:latin typeface="Calibri" panose="020F0502020204030204" pitchFamily="34" charset="0"/>
              </a:rPr>
              <a:t>molto forte</a:t>
            </a:r>
            <a:r>
              <a:rPr lang="it-IT" sz="1600" b="0" i="1" dirty="0">
                <a:latin typeface="Calibri" panose="020F0502020204030204" pitchFamily="34" charset="0"/>
              </a:rPr>
              <a:t>» il cambiamento nel comportamento di acquisto dei consumatori.</a:t>
            </a:r>
            <a:endParaRPr lang="it-IT" sz="1600" b="0" i="1" dirty="0">
              <a:solidFill>
                <a:srgbClr val="000000"/>
              </a:solidFill>
              <a:latin typeface="Calibri" panose="020F0502020204030204" pitchFamily="34" charset="0"/>
            </a:endParaRPr>
          </a:p>
        </p:txBody>
      </p:sp>
      <p:sp>
        <p:nvSpPr>
          <p:cNvPr id="27" name="Rettangolo 26"/>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20727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marketingdigitale.agency/images/web-marketing_ya3x3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1264" y="2723815"/>
            <a:ext cx="1001536" cy="894705"/>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630541"/>
            <a:ext cx="859503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In generale, la Sua impresa oggi punta maggiormente (in termini di sforzi commerciali) sui </a:t>
            </a:r>
            <a:r>
              <a:rPr lang="it-IT" sz="1800" u="sng" dirty="0">
                <a:latin typeface="Calibri" panose="020F0502020204030204" pitchFamily="34" charset="0"/>
              </a:rPr>
              <a:t>canali e sulle modalità tradizionali di vendita o su quelli a sfondo digitale</a:t>
            </a:r>
            <a:r>
              <a:rPr lang="it-IT" sz="1800" b="0" dirty="0">
                <a:latin typeface="Calibri" panose="020F0502020204030204" pitchFamily="34" charset="0"/>
              </a:rPr>
              <a:t>? </a:t>
            </a: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le strategie di marketing delle imprese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…l’elevata attenzione che i rivenditori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rivolgono alle moderne tecniche di vendita è certificata dalla crescente quota di operatori che puntano interamente, o comunque allo stesso modo dei canali tradizionali, sui canali digitali (sono circa il 42%)… </a:t>
            </a:r>
            <a:r>
              <a:rPr lang="it-IT" dirty="0">
                <a:solidFill>
                  <a:schemeClr val="tx1"/>
                </a:solidFill>
                <a:latin typeface="Calibri" panose="020F0502020204030204" pitchFamily="34" charset="0"/>
              </a:rPr>
              <a:t> </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4098" name="Picture 2" descr="http://www.tlsgomme.it/tls/sites/default/files/styles/news_anteprima_home/public/icona-tagliando.png?itok=7U0DGX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51" y="2661414"/>
            <a:ext cx="1201845" cy="93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tlsgomme.it/tls/sites/default/files/styles/news_anteprima_home/public/icona-tagliando.png?itok=7U0DGXh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452" y="2592414"/>
            <a:ext cx="902964" cy="704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marketingdigitale.agency/images/web-marketing_ya3x38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960" y="2554608"/>
            <a:ext cx="1301221" cy="1162424"/>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a:spLocks noChangeArrowheads="1"/>
          </p:cNvSpPr>
          <p:nvPr/>
        </p:nvSpPr>
        <p:spPr bwMode="auto">
          <a:xfrm>
            <a:off x="1453704" y="3781489"/>
            <a:ext cx="154561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chemeClr val="bg1">
                    <a:lumMod val="50000"/>
                  </a:schemeClr>
                </a:solidFill>
                <a:latin typeface="Calibri" panose="020F0502020204030204" pitchFamily="34" charset="0"/>
              </a:rPr>
              <a:t>58,2</a:t>
            </a:r>
          </a:p>
        </p:txBody>
      </p:sp>
      <p:sp>
        <p:nvSpPr>
          <p:cNvPr id="15" name="CasellaDiTesto 14"/>
          <p:cNvSpPr txBox="1">
            <a:spLocks noChangeArrowheads="1"/>
          </p:cNvSpPr>
          <p:nvPr/>
        </p:nvSpPr>
        <p:spPr bwMode="auto">
          <a:xfrm>
            <a:off x="4640050" y="3781489"/>
            <a:ext cx="115608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1F4E79"/>
                </a:solidFill>
                <a:latin typeface="Calibri" panose="020F0502020204030204" pitchFamily="34" charset="0"/>
              </a:rPr>
              <a:t>8,4</a:t>
            </a:r>
          </a:p>
        </p:txBody>
      </p:sp>
      <p:sp>
        <p:nvSpPr>
          <p:cNvPr id="16" name="CasellaDiTesto 15"/>
          <p:cNvSpPr txBox="1">
            <a:spLocks noChangeArrowheads="1"/>
          </p:cNvSpPr>
          <p:nvPr/>
        </p:nvSpPr>
        <p:spPr bwMode="auto">
          <a:xfrm>
            <a:off x="7149840" y="3781489"/>
            <a:ext cx="154561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1F4E79"/>
                </a:solidFill>
                <a:latin typeface="Calibri" panose="020F0502020204030204" pitchFamily="34" charset="0"/>
              </a:rPr>
              <a:t>33,5</a:t>
            </a:r>
          </a:p>
        </p:txBody>
      </p:sp>
      <p:sp>
        <p:nvSpPr>
          <p:cNvPr id="17" name="Rettangolo 16"/>
          <p:cNvSpPr/>
          <p:nvPr/>
        </p:nvSpPr>
        <p:spPr bwMode="auto">
          <a:xfrm>
            <a:off x="395288" y="2395716"/>
            <a:ext cx="2664544" cy="38177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ttangolo 17"/>
          <p:cNvSpPr/>
          <p:nvPr/>
        </p:nvSpPr>
        <p:spPr bwMode="auto">
          <a:xfrm>
            <a:off x="3243356" y="2395716"/>
            <a:ext cx="2664544" cy="3817700"/>
          </a:xfrm>
          <a:prstGeom prst="rect">
            <a:avLst/>
          </a:prstGeom>
          <a:noFill/>
          <a:ln w="381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9" name="Rettangolo 18"/>
          <p:cNvSpPr/>
          <p:nvPr/>
        </p:nvSpPr>
        <p:spPr bwMode="auto">
          <a:xfrm>
            <a:off x="6091424" y="2395716"/>
            <a:ext cx="2664544" cy="3817700"/>
          </a:xfrm>
          <a:prstGeom prst="rect">
            <a:avLst/>
          </a:prstGeom>
          <a:noFill/>
          <a:ln w="381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 name="Rettangolo 1"/>
          <p:cNvSpPr/>
          <p:nvPr/>
        </p:nvSpPr>
        <p:spPr>
          <a:xfrm>
            <a:off x="413285" y="4718754"/>
            <a:ext cx="2646547" cy="1446550"/>
          </a:xfrm>
          <a:prstGeom prst="rect">
            <a:avLst/>
          </a:prstGeom>
        </p:spPr>
        <p:txBody>
          <a:bodyPr wrap="square">
            <a:spAutoFit/>
          </a:bodyPr>
          <a:lstStyle/>
          <a:p>
            <a:pPr fontAlgn="ctr"/>
            <a:r>
              <a:rPr lang="it-IT" sz="2200" b="0" dirty="0">
                <a:latin typeface="Calibri" panose="020F0502020204030204" pitchFamily="34" charset="0"/>
              </a:rPr>
              <a:t>Puntiamo prevalentemente sui canali e sulle </a:t>
            </a:r>
            <a:r>
              <a:rPr lang="it-IT" sz="2200" u="sng" dirty="0">
                <a:latin typeface="Calibri" panose="020F0502020204030204" pitchFamily="34" charset="0"/>
              </a:rPr>
              <a:t>modalità tradizionali</a:t>
            </a:r>
            <a:endParaRPr lang="it-IT" sz="2200" u="sng" dirty="0">
              <a:solidFill>
                <a:srgbClr val="000000"/>
              </a:solidFill>
              <a:latin typeface="Calibri" panose="020F0502020204030204" pitchFamily="34" charset="0"/>
            </a:endParaRPr>
          </a:p>
        </p:txBody>
      </p:sp>
      <p:sp>
        <p:nvSpPr>
          <p:cNvPr id="3" name="Rettangolo 2"/>
          <p:cNvSpPr/>
          <p:nvPr/>
        </p:nvSpPr>
        <p:spPr>
          <a:xfrm>
            <a:off x="3258839" y="4718754"/>
            <a:ext cx="2649061" cy="1107996"/>
          </a:xfrm>
          <a:prstGeom prst="rect">
            <a:avLst/>
          </a:prstGeom>
        </p:spPr>
        <p:txBody>
          <a:bodyPr wrap="square">
            <a:spAutoFit/>
          </a:bodyPr>
          <a:lstStyle/>
          <a:p>
            <a:pPr fontAlgn="ctr"/>
            <a:r>
              <a:rPr lang="it-IT" sz="2200" b="0" dirty="0">
                <a:latin typeface="Calibri" panose="020F0502020204030204" pitchFamily="34" charset="0"/>
              </a:rPr>
              <a:t>Puntiamo prevalentemente sui </a:t>
            </a:r>
            <a:r>
              <a:rPr lang="it-IT" sz="2200" u="sng" dirty="0">
                <a:latin typeface="Calibri" panose="020F0502020204030204" pitchFamily="34" charset="0"/>
              </a:rPr>
              <a:t>canali digitali</a:t>
            </a:r>
            <a:endParaRPr lang="it-IT" sz="2200" u="sng" dirty="0">
              <a:solidFill>
                <a:srgbClr val="000000"/>
              </a:solidFill>
              <a:latin typeface="Calibri" panose="020F0502020204030204" pitchFamily="34" charset="0"/>
            </a:endParaRPr>
          </a:p>
        </p:txBody>
      </p:sp>
      <p:sp>
        <p:nvSpPr>
          <p:cNvPr id="4" name="Rettangolo 3"/>
          <p:cNvSpPr/>
          <p:nvPr/>
        </p:nvSpPr>
        <p:spPr>
          <a:xfrm>
            <a:off x="6111507" y="4718754"/>
            <a:ext cx="2644462" cy="1107996"/>
          </a:xfrm>
          <a:prstGeom prst="rect">
            <a:avLst/>
          </a:prstGeom>
        </p:spPr>
        <p:txBody>
          <a:bodyPr wrap="square">
            <a:spAutoFit/>
          </a:bodyPr>
          <a:lstStyle/>
          <a:p>
            <a:pPr fontAlgn="ctr"/>
            <a:r>
              <a:rPr lang="it-IT" sz="2200" b="0" dirty="0">
                <a:latin typeface="Calibri" panose="020F0502020204030204" pitchFamily="34" charset="0"/>
              </a:rPr>
              <a:t>Puntiamo allo stesso modo su </a:t>
            </a:r>
            <a:r>
              <a:rPr lang="it-IT" sz="2200" u="sng" dirty="0">
                <a:latin typeface="Calibri" panose="020F0502020204030204" pitchFamily="34" charset="0"/>
              </a:rPr>
              <a:t>entrambi i canali</a:t>
            </a:r>
            <a:endParaRPr lang="it-IT" sz="2200" u="sng" dirty="0">
              <a:solidFill>
                <a:srgbClr val="000000"/>
              </a:solidFill>
              <a:latin typeface="Calibri" panose="020F0502020204030204" pitchFamily="34" charset="0"/>
            </a:endParaRPr>
          </a:p>
        </p:txBody>
      </p:sp>
      <p:sp>
        <p:nvSpPr>
          <p:cNvPr id="23" name="Freccia circolare a destra 22"/>
          <p:cNvSpPr/>
          <p:nvPr/>
        </p:nvSpPr>
        <p:spPr bwMode="auto">
          <a:xfrm>
            <a:off x="802948" y="3772967"/>
            <a:ext cx="484676" cy="783784"/>
          </a:xfrm>
          <a:prstGeom prst="curvedRightArrow">
            <a:avLst>
              <a:gd name="adj1" fmla="val 25000"/>
              <a:gd name="adj2" fmla="val 50000"/>
              <a:gd name="adj3" fmla="val 17113"/>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4" name="Freccia circolare a destra 23"/>
          <p:cNvSpPr/>
          <p:nvPr/>
        </p:nvSpPr>
        <p:spPr bwMode="auto">
          <a:xfrm>
            <a:off x="3727284" y="3772967"/>
            <a:ext cx="484676" cy="783784"/>
          </a:xfrm>
          <a:prstGeom prst="curvedRightArrow">
            <a:avLst>
              <a:gd name="adj1" fmla="val 25000"/>
              <a:gd name="adj2" fmla="val 50000"/>
              <a:gd name="adj3" fmla="val 17113"/>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Freccia circolare a destra 24"/>
          <p:cNvSpPr/>
          <p:nvPr/>
        </p:nvSpPr>
        <p:spPr bwMode="auto">
          <a:xfrm>
            <a:off x="6369876" y="3772967"/>
            <a:ext cx="484676" cy="783784"/>
          </a:xfrm>
          <a:prstGeom prst="curvedRightArrow">
            <a:avLst>
              <a:gd name="adj1" fmla="val 25000"/>
              <a:gd name="adj2" fmla="val 50000"/>
              <a:gd name="adj3" fmla="val 17113"/>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6" name="Rettangolo 25"/>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0300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95288" y="1052736"/>
            <a:ext cx="854177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L’approccio alla vendita si appoggia oggi su canali diversi rispetto al passato, potendo contare anche su strumenti digitali e su nuove tipologie di marketing. Nella Sua impresa, esistono oggi </a:t>
            </a:r>
            <a:r>
              <a:rPr lang="it-IT" sz="1800" u="sng" dirty="0">
                <a:latin typeface="Calibri" panose="020F0502020204030204" pitchFamily="34" charset="0"/>
              </a:rPr>
              <a:t>figure professionali preposte a questo tipo di vendita</a:t>
            </a:r>
            <a:r>
              <a:rPr lang="it-IT" sz="1800" b="0" dirty="0">
                <a:latin typeface="Calibri" panose="020F0502020204030204" pitchFamily="34" charset="0"/>
              </a:rPr>
              <a:t>? </a:t>
            </a:r>
          </a:p>
        </p:txBody>
      </p:sp>
      <p:sp>
        <p:nvSpPr>
          <p:cNvPr id="5" name="Text Box 49"/>
          <p:cNvSpPr txBox="1">
            <a:spLocks noChangeArrowheads="1"/>
          </p:cNvSpPr>
          <p:nvPr/>
        </p:nvSpPr>
        <p:spPr bwMode="auto">
          <a:xfrm>
            <a:off x="395288" y="6224060"/>
            <a:ext cx="8672512"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un cambio di approccio del consumatore comporta anche un adeguamento delle figure professionali in organico…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7" name="Text Box 22"/>
          <p:cNvSpPr txBox="1">
            <a:spLocks noChangeArrowheads="1"/>
          </p:cNvSpPr>
          <p:nvPr/>
        </p:nvSpPr>
        <p:spPr bwMode="auto">
          <a:xfrm>
            <a:off x="395288" y="2660658"/>
            <a:ext cx="2238466"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0"/>
              </a:spcBef>
            </a:pPr>
            <a:r>
              <a:rPr lang="it-IT" altLang="it-IT" sz="1500" b="0" dirty="0">
                <a:latin typeface="Calibri" panose="020F0502020204030204" pitchFamily="34" charset="0"/>
              </a:rPr>
              <a:t>I rivenditori che </a:t>
            </a:r>
            <a:r>
              <a:rPr lang="it-IT" altLang="it-IT" sz="1500" u="sng" dirty="0">
                <a:solidFill>
                  <a:srgbClr val="FF0000"/>
                </a:solidFill>
                <a:latin typeface="Calibri" panose="020F0502020204030204" pitchFamily="34" charset="0"/>
              </a:rPr>
              <a:t>non si sono dotati di personale specificatamente dedicato ai nuovi approcci di vendita </a:t>
            </a:r>
            <a:r>
              <a:rPr lang="it-IT" altLang="it-IT" sz="1500" b="0" dirty="0">
                <a:latin typeface="Calibri" panose="020F0502020204030204" pitchFamily="34" charset="0"/>
              </a:rPr>
              <a:t>colgono comunque le nuove opportunità commerciali provenienti dal mondo «digitale» attraverso le </a:t>
            </a:r>
            <a:r>
              <a:rPr lang="it-IT" altLang="it-IT" sz="1500" dirty="0">
                <a:latin typeface="Calibri" panose="020F0502020204030204" pitchFamily="34" charset="0"/>
              </a:rPr>
              <a:t>risorse che solitamente svolgono anche altre attività </a:t>
            </a:r>
            <a:r>
              <a:rPr lang="it-IT" altLang="it-IT" sz="1500" b="0" dirty="0">
                <a:latin typeface="Calibri" panose="020F0502020204030204" pitchFamily="34" charset="0"/>
              </a:rPr>
              <a:t>(es. segretaria, venditori tradizionali).</a:t>
            </a:r>
          </a:p>
        </p:txBody>
      </p:sp>
      <p:sp>
        <p:nvSpPr>
          <p:cNvPr id="34" name="CasellaDiTesto 33"/>
          <p:cNvSpPr txBox="1">
            <a:spLocks noChangeArrowheads="1"/>
          </p:cNvSpPr>
          <p:nvPr/>
        </p:nvSpPr>
        <p:spPr bwMode="auto">
          <a:xfrm>
            <a:off x="5823588" y="4421843"/>
            <a:ext cx="9124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35,0</a:t>
            </a:r>
          </a:p>
        </p:txBody>
      </p:sp>
      <p:sp>
        <p:nvSpPr>
          <p:cNvPr id="31" name="Rettangolo 30"/>
          <p:cNvSpPr/>
          <p:nvPr/>
        </p:nvSpPr>
        <p:spPr>
          <a:xfrm>
            <a:off x="6781802" y="4237177"/>
            <a:ext cx="2182686" cy="954107"/>
          </a:xfrm>
          <a:prstGeom prst="rect">
            <a:avLst/>
          </a:prstGeom>
        </p:spPr>
        <p:txBody>
          <a:bodyPr wrap="square">
            <a:spAutoFit/>
          </a:bodyPr>
          <a:lstStyle/>
          <a:p>
            <a:r>
              <a:rPr lang="it-IT" sz="1400" b="0" dirty="0">
                <a:solidFill>
                  <a:srgbClr val="1F4E79"/>
                </a:solidFill>
                <a:latin typeface="Calibri" panose="020F0502020204030204" pitchFamily="34" charset="0"/>
              </a:rPr>
              <a:t>Si tratta di figure ricoperte da </a:t>
            </a:r>
            <a:r>
              <a:rPr lang="it-IT" sz="1400" u="sng" dirty="0">
                <a:solidFill>
                  <a:srgbClr val="1F4E79"/>
                </a:solidFill>
                <a:latin typeface="Calibri" panose="020F0502020204030204" pitchFamily="34" charset="0"/>
              </a:rPr>
              <a:t>personale assunto appositamente</a:t>
            </a:r>
            <a:r>
              <a:rPr lang="it-IT" sz="1400" b="0" dirty="0">
                <a:solidFill>
                  <a:srgbClr val="1F4E79"/>
                </a:solidFill>
                <a:latin typeface="Calibri" panose="020F0502020204030204" pitchFamily="34" charset="0"/>
              </a:rPr>
              <a:t> per questo tipo di attività</a:t>
            </a:r>
          </a:p>
        </p:txBody>
      </p:sp>
      <p:sp>
        <p:nvSpPr>
          <p:cNvPr id="37" name="CasellaDiTesto 36"/>
          <p:cNvSpPr txBox="1">
            <a:spLocks noChangeArrowheads="1"/>
          </p:cNvSpPr>
          <p:nvPr/>
        </p:nvSpPr>
        <p:spPr bwMode="auto">
          <a:xfrm>
            <a:off x="5823588" y="3007056"/>
            <a:ext cx="9124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65,0</a:t>
            </a:r>
          </a:p>
        </p:txBody>
      </p:sp>
      <p:sp>
        <p:nvSpPr>
          <p:cNvPr id="38" name="Rettangolo 37"/>
          <p:cNvSpPr/>
          <p:nvPr/>
        </p:nvSpPr>
        <p:spPr>
          <a:xfrm>
            <a:off x="6781802" y="2714668"/>
            <a:ext cx="2182686" cy="1169551"/>
          </a:xfrm>
          <a:prstGeom prst="rect">
            <a:avLst/>
          </a:prstGeom>
        </p:spPr>
        <p:txBody>
          <a:bodyPr wrap="square">
            <a:spAutoFit/>
          </a:bodyPr>
          <a:lstStyle/>
          <a:p>
            <a:r>
              <a:rPr lang="it-IT" sz="1400" b="0" dirty="0">
                <a:solidFill>
                  <a:srgbClr val="1F4E79"/>
                </a:solidFill>
                <a:latin typeface="Calibri" panose="020F0502020204030204" pitchFamily="34" charset="0"/>
              </a:rPr>
              <a:t>Si tratta di figure ricoperte da </a:t>
            </a:r>
            <a:r>
              <a:rPr lang="it-IT" sz="1400" u="sng" dirty="0">
                <a:solidFill>
                  <a:srgbClr val="1F4E79"/>
                </a:solidFill>
                <a:latin typeface="Calibri" panose="020F0502020204030204" pitchFamily="34" charset="0"/>
              </a:rPr>
              <a:t>personale che in precedenza svolgeva un altro tipo di attività</a:t>
            </a:r>
            <a:r>
              <a:rPr lang="it-IT" sz="1400" b="0" dirty="0">
                <a:solidFill>
                  <a:srgbClr val="1F4E79"/>
                </a:solidFill>
                <a:latin typeface="Calibri" panose="020F0502020204030204" pitchFamily="34" charset="0"/>
              </a:rPr>
              <a:t> (riconversione di ruolo)</a:t>
            </a:r>
          </a:p>
        </p:txBody>
      </p:sp>
      <p:grpSp>
        <p:nvGrpSpPr>
          <p:cNvPr id="59" name="Gruppo 58"/>
          <p:cNvGrpSpPr/>
          <p:nvPr/>
        </p:nvGrpSpPr>
        <p:grpSpPr>
          <a:xfrm>
            <a:off x="2599693" y="2319004"/>
            <a:ext cx="3058018" cy="3420000"/>
            <a:chOff x="2815717" y="1953216"/>
            <a:chExt cx="3058018" cy="3420000"/>
          </a:xfrm>
        </p:grpSpPr>
        <p:pic>
          <p:nvPicPr>
            <p:cNvPr id="46" name="Immagine 45"/>
            <p:cNvPicPr>
              <a:picLocks noChangeAspect="1"/>
            </p:cNvPicPr>
            <p:nvPr/>
          </p:nvPicPr>
          <p:blipFill>
            <a:blip r:embed="rId2"/>
            <a:stretch>
              <a:fillRect/>
            </a:stretch>
          </p:blipFill>
          <p:spPr>
            <a:xfrm rot="2700000">
              <a:off x="2566500" y="2514284"/>
              <a:ext cx="2833933" cy="2335500"/>
            </a:xfrm>
            <a:prstGeom prst="rect">
              <a:avLst/>
            </a:prstGeom>
          </p:spPr>
        </p:pic>
        <p:sp>
          <p:nvSpPr>
            <p:cNvPr id="52" name="CasellaDiTesto 51"/>
            <p:cNvSpPr txBox="1">
              <a:spLocks noChangeArrowheads="1"/>
            </p:cNvSpPr>
            <p:nvPr/>
          </p:nvSpPr>
          <p:spPr bwMode="auto">
            <a:xfrm>
              <a:off x="2959682" y="3408653"/>
              <a:ext cx="86754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000" b="0" dirty="0">
                  <a:solidFill>
                    <a:schemeClr val="bg1"/>
                  </a:solidFill>
                  <a:latin typeface="Calibri" panose="020F0502020204030204" pitchFamily="34" charset="0"/>
                </a:rPr>
                <a:t>75,3</a:t>
              </a:r>
            </a:p>
          </p:txBody>
        </p:sp>
        <p:sp>
          <p:nvSpPr>
            <p:cNvPr id="57" name="Triangolo isoscele 56"/>
            <p:cNvSpPr/>
            <p:nvPr/>
          </p:nvSpPr>
          <p:spPr bwMode="auto">
            <a:xfrm rot="16200000">
              <a:off x="3205612" y="2763216"/>
              <a:ext cx="3420000" cy="1800000"/>
            </a:xfrm>
            <a:prstGeom prst="triangl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 name="CasellaDiTesto 8"/>
            <p:cNvSpPr txBox="1">
              <a:spLocks noChangeArrowheads="1"/>
            </p:cNvSpPr>
            <p:nvPr/>
          </p:nvSpPr>
          <p:spPr bwMode="auto">
            <a:xfrm>
              <a:off x="4785889" y="2911296"/>
              <a:ext cx="87075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000" dirty="0">
                  <a:solidFill>
                    <a:schemeClr val="bg1"/>
                  </a:solidFill>
                  <a:latin typeface="Calibri" panose="020F0502020204030204" pitchFamily="34" charset="0"/>
                </a:rPr>
                <a:t>24,7</a:t>
              </a:r>
            </a:p>
          </p:txBody>
        </p:sp>
        <p:sp>
          <p:nvSpPr>
            <p:cNvPr id="61" name="CasellaDiTesto 60"/>
            <p:cNvSpPr txBox="1">
              <a:spLocks noChangeArrowheads="1"/>
            </p:cNvSpPr>
            <p:nvPr/>
          </p:nvSpPr>
          <p:spPr bwMode="auto">
            <a:xfrm>
              <a:off x="4572000" y="3434488"/>
              <a:ext cx="130173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800" b="0" dirty="0">
                  <a:solidFill>
                    <a:schemeClr val="bg1"/>
                  </a:solidFill>
                  <a:latin typeface="Calibri" panose="020F0502020204030204" pitchFamily="34" charset="0"/>
                </a:rPr>
                <a:t>Esistono figure preposte</a:t>
              </a:r>
            </a:p>
          </p:txBody>
        </p:sp>
      </p:grpSp>
      <p:sp>
        <p:nvSpPr>
          <p:cNvPr id="63" name="Text Box 22"/>
          <p:cNvSpPr txBox="1">
            <a:spLocks noChangeArrowheads="1"/>
          </p:cNvSpPr>
          <p:nvPr/>
        </p:nvSpPr>
        <p:spPr bwMode="auto">
          <a:xfrm>
            <a:off x="5823588" y="2267054"/>
            <a:ext cx="25527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0"/>
              </a:spcBef>
            </a:pPr>
            <a:r>
              <a:rPr lang="it-IT" altLang="it-IT" sz="1800" i="1" dirty="0">
                <a:latin typeface="Calibri" panose="020F0502020204030204" pitchFamily="34" charset="0"/>
              </a:rPr>
              <a:t>Di cui…</a:t>
            </a:r>
          </a:p>
        </p:txBody>
      </p:sp>
      <p:sp>
        <p:nvSpPr>
          <p:cNvPr id="18" name="Rettangolo 17"/>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29099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premessa |</a:t>
            </a:r>
            <a:r>
              <a:rPr lang="it-IT" altLang="it-IT" dirty="0">
                <a:solidFill>
                  <a:schemeClr val="tx1"/>
                </a:solidFill>
                <a:latin typeface="Calibri" panose="020F0502020204030204" pitchFamily="34" charset="0"/>
                <a:cs typeface="Arial" panose="020B0604020202020204" pitchFamily="34" charset="0"/>
              </a:rPr>
              <a:t> tematiche analizzate</a:t>
            </a:r>
          </a:p>
        </p:txBody>
      </p:sp>
      <p:sp>
        <p:nvSpPr>
          <p:cNvPr id="5" name="Segnaposto contenuto 2"/>
          <p:cNvSpPr txBox="1">
            <a:spLocks/>
          </p:cNvSpPr>
          <p:nvPr/>
        </p:nvSpPr>
        <p:spPr bwMode="auto">
          <a:xfrm>
            <a:off x="395287" y="734224"/>
            <a:ext cx="8486175" cy="1600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just">
              <a:lnSpc>
                <a:spcPct val="110000"/>
              </a:lnSpc>
              <a:spcBef>
                <a:spcPts val="600"/>
              </a:spcBef>
              <a:buFontTx/>
              <a:buNone/>
            </a:pPr>
            <a:r>
              <a:rPr lang="it-IT" sz="1800" b="0" kern="0" dirty="0">
                <a:latin typeface="Calibri" panose="020F0502020204030204" pitchFamily="34" charset="0"/>
              </a:rPr>
              <a:t>L’</a:t>
            </a:r>
            <a:r>
              <a:rPr lang="it-IT" sz="1800" b="1" kern="0" dirty="0">
                <a:latin typeface="Calibri" panose="020F0502020204030204" pitchFamily="34" charset="0"/>
              </a:rPr>
              <a:t>osservatorio sulle imprese del settore della mobilità</a:t>
            </a:r>
            <a:r>
              <a:rPr lang="it-IT" sz="1800" b="0" kern="0" dirty="0">
                <a:latin typeface="Calibri" panose="020F0502020204030204" pitchFamily="34" charset="0"/>
              </a:rPr>
              <a:t> si articola su rilevazioni semestrali (due rilevazioni in un anno) condotte su un campione delle imprese italiane che si occupano della mobilità in tutte le sue forme, statisticamente rappresentativo per grandi aree geografiche. Nel dettaglio, le imprese coinvolte nello studio sono state </a:t>
            </a:r>
            <a:r>
              <a:rPr lang="it-IT" sz="1800" b="1" kern="0" dirty="0">
                <a:latin typeface="Calibri" panose="020F0502020204030204" pitchFamily="34" charset="0"/>
              </a:rPr>
              <a:t>così segmentate</a:t>
            </a:r>
            <a:r>
              <a:rPr lang="it-IT" sz="1800" b="0" kern="0" dirty="0">
                <a:latin typeface="Calibri" panose="020F0502020204030204" pitchFamily="34" charset="0"/>
              </a:rPr>
              <a:t>:</a:t>
            </a:r>
          </a:p>
        </p:txBody>
      </p:sp>
      <p:pic>
        <p:nvPicPr>
          <p:cNvPr id="6" name="Picture 6" descr="http://www.dantedisestitoantonio.it/files/gomme-auto-4-stagio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842" y="3052568"/>
            <a:ext cx="719525" cy="71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motoguzzi.com/mediaObject/images/Colors/Griso%201200%20se/Griso_1200_SE_black_devil/resolutions/res-o1600x1100-p-1514362764/Griso_1200_SE_black_devi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494" y="3221493"/>
            <a:ext cx="951439" cy="654114"/>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512277" y="3942048"/>
            <a:ext cx="3891672" cy="1200329"/>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Commercio di autoveicoli (4 </a:t>
            </a:r>
            <a:r>
              <a:rPr lang="it-IT" sz="1200" b="0" dirty="0" err="1">
                <a:latin typeface="Calibri" panose="020F0502020204030204" pitchFamily="34" charset="0"/>
              </a:rPr>
              <a:t>wheels</a:t>
            </a:r>
            <a:r>
              <a:rPr lang="it-IT" sz="1200" b="0" dirty="0">
                <a:latin typeface="Calibri" panose="020F0502020204030204" pitchFamily="34" charset="0"/>
              </a:rPr>
              <a:t>)</a:t>
            </a:r>
          </a:p>
          <a:p>
            <a:pPr marL="171450" indent="-171450">
              <a:buFont typeface="Arial"/>
              <a:buChar char="•"/>
            </a:pPr>
            <a:r>
              <a:rPr lang="it-IT" sz="1200" b="0" dirty="0">
                <a:latin typeface="Calibri" panose="020F0502020204030204" pitchFamily="34" charset="0"/>
              </a:rPr>
              <a:t>Commercio di motocicli e ciclomotori (2 </a:t>
            </a:r>
            <a:r>
              <a:rPr lang="it-IT" sz="1200" b="0" dirty="0" err="1">
                <a:latin typeface="Calibri" panose="020F0502020204030204" pitchFamily="34" charset="0"/>
              </a:rPr>
              <a:t>wheels</a:t>
            </a:r>
            <a:r>
              <a:rPr lang="it-IT" sz="1200" b="0" dirty="0">
                <a:latin typeface="Calibri" panose="020F0502020204030204" pitchFamily="34" charset="0"/>
              </a:rPr>
              <a:t>)</a:t>
            </a:r>
          </a:p>
          <a:p>
            <a:pPr marL="171450" indent="-171450">
              <a:buFont typeface="Arial"/>
              <a:buChar char="•"/>
            </a:pPr>
            <a:endParaRPr lang="it-IT" sz="1200" b="0" dirty="0">
              <a:latin typeface="Calibri" panose="020F0502020204030204" pitchFamily="34" charset="0"/>
            </a:endParaRPr>
          </a:p>
          <a:p>
            <a:r>
              <a:rPr lang="it-IT" sz="1200" b="0" i="1" dirty="0">
                <a:solidFill>
                  <a:sysClr val="windowText" lastClr="000000"/>
                </a:solidFill>
                <a:latin typeface="Calibri" panose="020F0502020204030204" pitchFamily="34" charset="0"/>
              </a:rPr>
              <a:t>Si tratta di "vendita di autoveicoli", "vendita di veicoli commerciali leggeri", "autosaloni", "saloni moto", "rivenditori di veicoli ricreazionali".</a:t>
            </a:r>
          </a:p>
        </p:txBody>
      </p:sp>
      <p:sp>
        <p:nvSpPr>
          <p:cNvPr id="9" name="Rettangolo 8"/>
          <p:cNvSpPr/>
          <p:nvPr/>
        </p:nvSpPr>
        <p:spPr bwMode="auto">
          <a:xfrm>
            <a:off x="472521" y="2831031"/>
            <a:ext cx="3891672" cy="3118249"/>
          </a:xfrm>
          <a:prstGeom prst="rect">
            <a:avLst/>
          </a:prstGeom>
          <a:noFill/>
          <a:ln w="25400" cap="flat" cmpd="sng" algn="ctr">
            <a:solidFill>
              <a:srgbClr val="1F4E79">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10" name="Rettangolo arrotondato 56"/>
          <p:cNvSpPr/>
          <p:nvPr/>
        </p:nvSpPr>
        <p:spPr bwMode="auto">
          <a:xfrm>
            <a:off x="423026" y="2485518"/>
            <a:ext cx="2296160" cy="448118"/>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Rivenditori</a:t>
            </a:r>
            <a:endParaRPr kumimoji="0" lang="it-IT" sz="2000" b="0" i="0" u="none" strike="noStrike" cap="none" normalizeH="0" baseline="0" dirty="0">
              <a:ln>
                <a:noFill/>
              </a:ln>
              <a:solidFill>
                <a:schemeClr val="bg1"/>
              </a:solidFill>
              <a:effectLst/>
              <a:latin typeface="Calibri" panose="020F0502020204030204" pitchFamily="34" charset="0"/>
            </a:endParaRPr>
          </a:p>
        </p:txBody>
      </p:sp>
      <p:sp>
        <p:nvSpPr>
          <p:cNvPr id="11" name="Rettangolo arrotondato 57"/>
          <p:cNvSpPr/>
          <p:nvPr/>
        </p:nvSpPr>
        <p:spPr bwMode="auto">
          <a:xfrm>
            <a:off x="4750582" y="2485518"/>
            <a:ext cx="2296160" cy="448118"/>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Riparatori e altri</a:t>
            </a:r>
            <a:endParaRPr kumimoji="0" lang="it-IT" sz="2000" b="0" i="0" u="none" strike="noStrike" cap="none" normalizeH="0" baseline="0" dirty="0">
              <a:ln>
                <a:noFill/>
              </a:ln>
              <a:solidFill>
                <a:schemeClr val="bg1"/>
              </a:solidFill>
              <a:effectLst/>
              <a:latin typeface="Calibri" panose="020F0502020204030204" pitchFamily="34" charset="0"/>
            </a:endParaRPr>
          </a:p>
        </p:txBody>
      </p:sp>
      <p:sp>
        <p:nvSpPr>
          <p:cNvPr id="12" name="Rettangolo 11"/>
          <p:cNvSpPr/>
          <p:nvPr/>
        </p:nvSpPr>
        <p:spPr>
          <a:xfrm>
            <a:off x="4846332" y="3942048"/>
            <a:ext cx="3901992" cy="1938992"/>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Manutenzione e riparazione di autoveicoli</a:t>
            </a:r>
          </a:p>
          <a:p>
            <a:pPr marL="171450" indent="-171450">
              <a:buFont typeface="Arial"/>
              <a:buChar char="•"/>
            </a:pPr>
            <a:r>
              <a:rPr lang="it-IT" sz="1200" b="0" dirty="0">
                <a:latin typeface="Calibri" panose="020F0502020204030204" pitchFamily="34" charset="0"/>
              </a:rPr>
              <a:t>Commercio di parti e accessori di autoveicoli</a:t>
            </a:r>
          </a:p>
          <a:p>
            <a:pPr marL="171450" indent="-171450">
              <a:buFont typeface="Arial"/>
              <a:buChar char="•"/>
            </a:pPr>
            <a:r>
              <a:rPr lang="it-IT" sz="1200" b="0" dirty="0">
                <a:latin typeface="Calibri" panose="020F0502020204030204" pitchFamily="34" charset="0"/>
              </a:rPr>
              <a:t>Commercio macchine agricole, attrezzature e forniture agricole</a:t>
            </a:r>
          </a:p>
          <a:p>
            <a:pPr marL="171450" indent="-171450">
              <a:buFont typeface="Arial"/>
              <a:buChar char="•"/>
            </a:pPr>
            <a:endParaRPr lang="it-IT" sz="1200" b="0" dirty="0">
              <a:latin typeface="Calibri" panose="020F0502020204030204" pitchFamily="34" charset="0"/>
            </a:endParaRPr>
          </a:p>
          <a:p>
            <a:r>
              <a:rPr lang="it-IT" sz="1200" b="0" i="1" dirty="0">
                <a:solidFill>
                  <a:sysClr val="windowText" lastClr="000000"/>
                </a:solidFill>
                <a:latin typeface="Calibri" panose="020F0502020204030204" pitchFamily="34" charset="0"/>
              </a:rPr>
              <a:t>Si tratta di «Autorimesse e autoriparazioni", "Vendita di parti di ricambio, accessori e lubrificanti per autoveicoli, motocicli e ciclomotori", "Vendita di pneumatici", "Vendita di parti di ricambio per macchine agricole", "Vendita di veicoli </a:t>
            </a:r>
            <a:r>
              <a:rPr lang="it-IT" sz="1200" b="0" i="1" dirty="0" err="1">
                <a:solidFill>
                  <a:sysClr val="windowText" lastClr="000000"/>
                </a:solidFill>
                <a:latin typeface="Calibri" panose="020F0502020204030204" pitchFamily="34" charset="0"/>
              </a:rPr>
              <a:t>sea</a:t>
            </a:r>
            <a:r>
              <a:rPr lang="it-IT" sz="1200" b="0" i="1" dirty="0">
                <a:solidFill>
                  <a:sysClr val="windowText" lastClr="000000"/>
                </a:solidFill>
                <a:latin typeface="Calibri" panose="020F0502020204030204" pitchFamily="34" charset="0"/>
              </a:rPr>
              <a:t> &amp; </a:t>
            </a:r>
            <a:r>
              <a:rPr lang="it-IT" sz="1200" b="0" i="1" dirty="0" err="1">
                <a:solidFill>
                  <a:sysClr val="windowText" lastClr="000000"/>
                </a:solidFill>
                <a:latin typeface="Calibri" panose="020F0502020204030204" pitchFamily="34" charset="0"/>
              </a:rPr>
              <a:t>snow</a:t>
            </a:r>
            <a:r>
              <a:rPr lang="it-IT" sz="1200" b="0" i="1" dirty="0">
                <a:solidFill>
                  <a:sysClr val="windowText" lastClr="000000"/>
                </a:solidFill>
                <a:latin typeface="Calibri" panose="020F0502020204030204" pitchFamily="34" charset="0"/>
              </a:rPr>
              <a:t>".</a:t>
            </a:r>
            <a:endParaRPr lang="en-US" sz="1200" b="0" i="1" dirty="0">
              <a:solidFill>
                <a:sysClr val="windowText" lastClr="000000"/>
              </a:solidFill>
              <a:latin typeface="Calibri" panose="020F0502020204030204" pitchFamily="34" charset="0"/>
            </a:endParaRPr>
          </a:p>
        </p:txBody>
      </p:sp>
      <p:pic>
        <p:nvPicPr>
          <p:cNvPr id="13" name="Picture 2" descr="http://www.audi.com.tt/content/dam/ngw/company/investor_relations/02_lamborghini-lp560-4-1_72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083" y="3057859"/>
            <a:ext cx="870625" cy="4032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maximumautomotive.com/files/2014/02/engin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1909" y="3212562"/>
            <a:ext cx="872152" cy="654114"/>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p:cNvSpPr/>
          <p:nvPr/>
        </p:nvSpPr>
        <p:spPr bwMode="auto">
          <a:xfrm>
            <a:off x="4817036" y="2831031"/>
            <a:ext cx="3891672" cy="3118249"/>
          </a:xfrm>
          <a:prstGeom prst="rect">
            <a:avLst/>
          </a:prstGeom>
          <a:noFill/>
          <a:ln w="25400" cap="flat" cmpd="sng" algn="ctr">
            <a:solidFill>
              <a:srgbClr val="1F4E79">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pic>
        <p:nvPicPr>
          <p:cNvPr id="17" name="Picture 2" descr="http://cache1.asset-cache.net/xc/511736412.jpg?v=2&amp;c=IWSAsset&amp;k=2&amp;d=mI4G2pZkh6c6vkEqxCuYZDs6ZmxZcMFoHzRtZULPBEgtFJvcswDO9aPPP6ezRbDH0"/>
          <p:cNvPicPr>
            <a:picLocks noChangeAspect="1" noChangeArrowheads="1"/>
          </p:cNvPicPr>
          <p:nvPr/>
        </p:nvPicPr>
        <p:blipFill rotWithShape="1">
          <a:blip r:embed="rId7">
            <a:extLst>
              <a:ext uri="{28A0092B-C50C-407E-A947-70E740481C1C}">
                <a14:useLocalDpi xmlns:a14="http://schemas.microsoft.com/office/drawing/2010/main" val="0"/>
              </a:ext>
            </a:extLst>
          </a:blip>
          <a:srcRect l="50213" t="80606"/>
          <a:stretch/>
        </p:blipFill>
        <p:spPr bwMode="auto">
          <a:xfrm>
            <a:off x="2865088" y="2265771"/>
            <a:ext cx="1133392" cy="853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cache1.asset-cache.net/xc/511736412.jpg?v=2&amp;c=IWSAsset&amp;k=2&amp;d=mI4G2pZkh6c6vkEqxCuYZDs6ZmxZcMFoHzRtZULPBEgtFJvcswDO9aPPP6ezRbDH0"/>
          <p:cNvPicPr>
            <a:picLocks noChangeAspect="1" noChangeArrowheads="1"/>
          </p:cNvPicPr>
          <p:nvPr/>
        </p:nvPicPr>
        <p:blipFill rotWithShape="1">
          <a:blip r:embed="rId7">
            <a:extLst>
              <a:ext uri="{28A0092B-C50C-407E-A947-70E740481C1C}">
                <a14:useLocalDpi xmlns:a14="http://schemas.microsoft.com/office/drawing/2010/main" val="0"/>
              </a:ext>
            </a:extLst>
          </a:blip>
          <a:srcRect t="53515" r="53814" b="23542"/>
          <a:stretch/>
        </p:blipFill>
        <p:spPr bwMode="auto">
          <a:xfrm>
            <a:off x="7270498" y="2353160"/>
            <a:ext cx="718130" cy="6895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isultati immagini per camp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4170" y="3165996"/>
            <a:ext cx="993631" cy="59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magine correlata"/>
          <p:cNvPicPr>
            <a:picLocks noChangeAspect="1" noChangeArrowheads="1"/>
          </p:cNvPicPr>
          <p:nvPr/>
        </p:nvPicPr>
        <p:blipFill rotWithShape="1">
          <a:blip r:embed="rId9">
            <a:extLst>
              <a:ext uri="{28A0092B-C50C-407E-A947-70E740481C1C}">
                <a14:useLocalDpi xmlns:a14="http://schemas.microsoft.com/office/drawing/2010/main" val="0"/>
              </a:ext>
            </a:extLst>
          </a:blip>
          <a:srcRect l="4330" t="79672" r="70664" b="4557"/>
          <a:stretch/>
        </p:blipFill>
        <p:spPr bwMode="auto">
          <a:xfrm>
            <a:off x="6908051" y="3126735"/>
            <a:ext cx="974362" cy="614522"/>
          </a:xfrm>
          <a:prstGeom prst="rect">
            <a:avLst/>
          </a:prstGeom>
          <a:noFill/>
          <a:extLst>
            <a:ext uri="{909E8E84-426E-40DD-AFC4-6F175D3DCCD1}">
              <a14:hiddenFill xmlns:a14="http://schemas.microsoft.com/office/drawing/2010/main">
                <a:solidFill>
                  <a:srgbClr val="FFFFFF"/>
                </a:solidFill>
              </a14:hiddenFill>
            </a:ext>
          </a:extLst>
        </p:spPr>
      </p:pic>
      <p:sp>
        <p:nvSpPr>
          <p:cNvPr id="24" name="Rettangolo 23"/>
          <p:cNvSpPr/>
          <p:nvPr/>
        </p:nvSpPr>
        <p:spPr>
          <a:xfrm>
            <a:off x="395286" y="6032901"/>
            <a:ext cx="8486176" cy="553998"/>
          </a:xfrm>
          <a:prstGeom prst="rect">
            <a:avLst/>
          </a:prstGeom>
        </p:spPr>
        <p:txBody>
          <a:bodyPr wrap="square">
            <a:spAutoFit/>
          </a:bodyPr>
          <a:lstStyle/>
          <a:p>
            <a:pPr marL="0" indent="0" algn="just">
              <a:spcBef>
                <a:spcPts val="600"/>
              </a:spcBef>
              <a:buFontTx/>
              <a:buNone/>
            </a:pPr>
            <a:r>
              <a:rPr lang="it-IT" sz="1500" i="1" dirty="0">
                <a:latin typeface="Calibri" panose="020F0502020204030204" pitchFamily="34" charset="0"/>
              </a:rPr>
              <a:t>Laddove disponibili, sono presentati i dati di approfondimento sulle imprese della mobilità operative in Emilia Romagna.</a:t>
            </a:r>
          </a:p>
        </p:txBody>
      </p:sp>
    </p:spTree>
    <p:extLst>
      <p:ext uri="{BB962C8B-B14F-4D97-AF65-F5344CB8AC3E}">
        <p14:creationId xmlns:p14="http://schemas.microsoft.com/office/powerpoint/2010/main" val="313236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35496" y="902726"/>
            <a:ext cx="2388503" cy="2343009"/>
          </a:xfrm>
          <a:prstGeom prst="rect">
            <a:avLst/>
          </a:prstGeom>
        </p:spPr>
      </p:pic>
      <p:pic>
        <p:nvPicPr>
          <p:cNvPr id="28" name="Immagine 27"/>
          <p:cNvPicPr>
            <a:picLocks noChangeAspect="1"/>
          </p:cNvPicPr>
          <p:nvPr/>
        </p:nvPicPr>
        <p:blipFill>
          <a:blip r:embed="rId3"/>
          <a:stretch>
            <a:fillRect/>
          </a:stretch>
        </p:blipFill>
        <p:spPr>
          <a:xfrm>
            <a:off x="4805893" y="1893554"/>
            <a:ext cx="3346683" cy="4271750"/>
          </a:xfrm>
          <a:prstGeom prst="rect">
            <a:avLst/>
          </a:prstGeom>
        </p:spPr>
      </p:pic>
      <p:sp>
        <p:nvSpPr>
          <p:cNvPr id="5" name="Text Box 49"/>
          <p:cNvSpPr txBox="1">
            <a:spLocks noChangeArrowheads="1"/>
          </p:cNvSpPr>
          <p:nvPr/>
        </p:nvSpPr>
        <p:spPr bwMode="auto">
          <a:xfrm>
            <a:off x="395288" y="6224060"/>
            <a:ext cx="8672512"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 fenomeno è accentuato prevalentemente presso i rivenditori di dimensioni più grandi e operativi nelle regioni del nord…</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25" name="CasellaDiTesto 24"/>
          <p:cNvSpPr txBox="1"/>
          <p:nvPr/>
        </p:nvSpPr>
        <p:spPr>
          <a:xfrm>
            <a:off x="5999587" y="1636304"/>
            <a:ext cx="2146451" cy="369332"/>
          </a:xfrm>
          <a:prstGeom prst="rect">
            <a:avLst/>
          </a:prstGeom>
          <a:noFill/>
        </p:spPr>
        <p:txBody>
          <a:bodyPr wrap="square" rtlCol="0">
            <a:spAutoFit/>
          </a:bodyPr>
          <a:lstStyle/>
          <a:p>
            <a:r>
              <a:rPr lang="it-IT" sz="1800" b="0" dirty="0">
                <a:latin typeface="Calibri" panose="020F0502020204030204" pitchFamily="34" charset="0"/>
              </a:rPr>
              <a:t>Nord Est</a:t>
            </a:r>
          </a:p>
        </p:txBody>
      </p:sp>
      <p:sp>
        <p:nvSpPr>
          <p:cNvPr id="30" name="CasellaDiTesto 29"/>
          <p:cNvSpPr txBox="1"/>
          <p:nvPr/>
        </p:nvSpPr>
        <p:spPr>
          <a:xfrm>
            <a:off x="6288963" y="1980627"/>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26,1</a:t>
            </a:r>
            <a:endParaRPr lang="it-IT" sz="5400" b="0" dirty="0">
              <a:solidFill>
                <a:schemeClr val="bg1"/>
              </a:solidFill>
              <a:latin typeface="Calibri" panose="020F0502020204030204" pitchFamily="34" charset="0"/>
            </a:endParaRPr>
          </a:p>
        </p:txBody>
      </p:sp>
      <p:sp>
        <p:nvSpPr>
          <p:cNvPr id="27" name="CasellaDiTesto 26"/>
          <p:cNvSpPr txBox="1"/>
          <p:nvPr/>
        </p:nvSpPr>
        <p:spPr>
          <a:xfrm>
            <a:off x="7429703" y="4355812"/>
            <a:ext cx="1534785" cy="369332"/>
          </a:xfrm>
          <a:prstGeom prst="rect">
            <a:avLst/>
          </a:prstGeom>
          <a:noFill/>
        </p:spPr>
        <p:txBody>
          <a:bodyPr wrap="square" rtlCol="0">
            <a:spAutoFit/>
          </a:bodyPr>
          <a:lstStyle/>
          <a:p>
            <a:r>
              <a:rPr lang="it-IT" sz="1800" b="0" dirty="0">
                <a:latin typeface="Calibri" panose="020F0502020204030204" pitchFamily="34" charset="0"/>
              </a:rPr>
              <a:t>Sud e Isole</a:t>
            </a:r>
          </a:p>
        </p:txBody>
      </p:sp>
      <p:sp>
        <p:nvSpPr>
          <p:cNvPr id="33" name="CasellaDiTesto 32"/>
          <p:cNvSpPr txBox="1"/>
          <p:nvPr/>
        </p:nvSpPr>
        <p:spPr>
          <a:xfrm>
            <a:off x="7717455" y="4572013"/>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22,0</a:t>
            </a:r>
            <a:endParaRPr lang="it-IT" sz="5400" b="0" dirty="0">
              <a:solidFill>
                <a:srgbClr val="1F4E79"/>
              </a:solidFill>
              <a:latin typeface="Calibri" panose="020F0502020204030204" pitchFamily="34" charset="0"/>
            </a:endParaRPr>
          </a:p>
        </p:txBody>
      </p:sp>
      <p:sp>
        <p:nvSpPr>
          <p:cNvPr id="26" name="CasellaDiTesto 25"/>
          <p:cNvSpPr txBox="1"/>
          <p:nvPr/>
        </p:nvSpPr>
        <p:spPr>
          <a:xfrm>
            <a:off x="5703571" y="3373880"/>
            <a:ext cx="2146451" cy="369332"/>
          </a:xfrm>
          <a:prstGeom prst="rect">
            <a:avLst/>
          </a:prstGeom>
          <a:noFill/>
        </p:spPr>
        <p:txBody>
          <a:bodyPr wrap="square" rtlCol="0">
            <a:spAutoFit/>
          </a:bodyPr>
          <a:lstStyle/>
          <a:p>
            <a:r>
              <a:rPr lang="it-IT" sz="1800" b="0" dirty="0">
                <a:latin typeface="Calibri" panose="020F0502020204030204" pitchFamily="34" charset="0"/>
              </a:rPr>
              <a:t>Centro</a:t>
            </a:r>
          </a:p>
        </p:txBody>
      </p:sp>
      <p:sp>
        <p:nvSpPr>
          <p:cNvPr id="32" name="CasellaDiTesto 31"/>
          <p:cNvSpPr txBox="1"/>
          <p:nvPr/>
        </p:nvSpPr>
        <p:spPr>
          <a:xfrm>
            <a:off x="5999588" y="3598269"/>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20,5</a:t>
            </a:r>
            <a:endParaRPr lang="it-IT" sz="5400" b="0" dirty="0">
              <a:solidFill>
                <a:srgbClr val="1F4E79"/>
              </a:solidFill>
              <a:latin typeface="Calibri" panose="020F0502020204030204" pitchFamily="34" charset="0"/>
            </a:endParaRPr>
          </a:p>
        </p:txBody>
      </p:sp>
      <p:sp>
        <p:nvSpPr>
          <p:cNvPr id="24" name="CasellaDiTesto 23"/>
          <p:cNvSpPr txBox="1"/>
          <p:nvPr/>
        </p:nvSpPr>
        <p:spPr>
          <a:xfrm>
            <a:off x="4104600" y="1994502"/>
            <a:ext cx="2146451" cy="369332"/>
          </a:xfrm>
          <a:prstGeom prst="rect">
            <a:avLst/>
          </a:prstGeom>
          <a:noFill/>
        </p:spPr>
        <p:txBody>
          <a:bodyPr wrap="square" rtlCol="0">
            <a:spAutoFit/>
          </a:bodyPr>
          <a:lstStyle/>
          <a:p>
            <a:r>
              <a:rPr lang="it-IT" sz="1800" b="0" dirty="0">
                <a:latin typeface="Calibri" panose="020F0502020204030204" pitchFamily="34" charset="0"/>
              </a:rPr>
              <a:t>Nord Ovest</a:t>
            </a:r>
          </a:p>
        </p:txBody>
      </p:sp>
      <p:sp>
        <p:nvSpPr>
          <p:cNvPr id="29" name="CasellaDiTesto 28"/>
          <p:cNvSpPr txBox="1"/>
          <p:nvPr/>
        </p:nvSpPr>
        <p:spPr>
          <a:xfrm>
            <a:off x="4398421" y="2334570"/>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28,2</a:t>
            </a:r>
            <a:endParaRPr lang="it-IT" sz="5400" b="0" dirty="0">
              <a:solidFill>
                <a:schemeClr val="bg1"/>
              </a:solidFill>
              <a:latin typeface="Calibri" panose="020F0502020204030204" pitchFamily="34" charset="0"/>
            </a:endParaRPr>
          </a:p>
        </p:txBody>
      </p:sp>
      <p:sp>
        <p:nvSpPr>
          <p:cNvPr id="3" name="Freccia circolare a destra 2"/>
          <p:cNvSpPr/>
          <p:nvPr/>
        </p:nvSpPr>
        <p:spPr bwMode="auto">
          <a:xfrm>
            <a:off x="1726419" y="3245545"/>
            <a:ext cx="637071" cy="1317695"/>
          </a:xfrm>
          <a:prstGeom prst="curved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 name="Rettangolo 3"/>
          <p:cNvSpPr/>
          <p:nvPr/>
        </p:nvSpPr>
        <p:spPr bwMode="auto">
          <a:xfrm>
            <a:off x="2579648" y="1534042"/>
            <a:ext cx="6312832" cy="4631262"/>
          </a:xfrm>
          <a:prstGeom prst="rect">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arrotondato 35"/>
          <p:cNvSpPr/>
          <p:nvPr/>
        </p:nvSpPr>
        <p:spPr bwMode="auto">
          <a:xfrm>
            <a:off x="3747660" y="4155551"/>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39" name="CasellaDiTesto 38"/>
          <p:cNvSpPr txBox="1"/>
          <p:nvPr/>
        </p:nvSpPr>
        <p:spPr>
          <a:xfrm>
            <a:off x="3873437" y="4166148"/>
            <a:ext cx="540534"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9,0</a:t>
            </a:r>
          </a:p>
        </p:txBody>
      </p:sp>
      <p:sp>
        <p:nvSpPr>
          <p:cNvPr id="40" name="CasellaDiTesto 39"/>
          <p:cNvSpPr txBox="1"/>
          <p:nvPr/>
        </p:nvSpPr>
        <p:spPr>
          <a:xfrm>
            <a:off x="2738476" y="4166148"/>
            <a:ext cx="556563" cy="430887"/>
          </a:xfrm>
          <a:prstGeom prst="rect">
            <a:avLst/>
          </a:prstGeom>
          <a:noFill/>
        </p:spPr>
        <p:txBody>
          <a:bodyPr wrap="none" rtlCol="0">
            <a:spAutoFit/>
          </a:bodyPr>
          <a:lstStyle/>
          <a:p>
            <a:pPr algn="ctr"/>
            <a:r>
              <a:rPr lang="it-IT" sz="2200" dirty="0">
                <a:latin typeface="Calibri" panose="020F0502020204030204" pitchFamily="34" charset="0"/>
              </a:rPr>
              <a:t>1-9</a:t>
            </a:r>
          </a:p>
        </p:txBody>
      </p:sp>
      <p:sp>
        <p:nvSpPr>
          <p:cNvPr id="72" name="Rettangolo arrotondato 71"/>
          <p:cNvSpPr/>
          <p:nvPr/>
        </p:nvSpPr>
        <p:spPr bwMode="auto">
          <a:xfrm>
            <a:off x="3747660" y="4849127"/>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3" name="CasellaDiTesto 72"/>
          <p:cNvSpPr txBox="1"/>
          <p:nvPr/>
        </p:nvSpPr>
        <p:spPr>
          <a:xfrm>
            <a:off x="3802104" y="4859724"/>
            <a:ext cx="683200"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35,0</a:t>
            </a:r>
          </a:p>
        </p:txBody>
      </p:sp>
      <p:sp>
        <p:nvSpPr>
          <p:cNvPr id="74" name="CasellaDiTesto 73"/>
          <p:cNvSpPr txBox="1"/>
          <p:nvPr/>
        </p:nvSpPr>
        <p:spPr>
          <a:xfrm>
            <a:off x="2738476" y="4859724"/>
            <a:ext cx="841897" cy="430887"/>
          </a:xfrm>
          <a:prstGeom prst="rect">
            <a:avLst/>
          </a:prstGeom>
          <a:noFill/>
        </p:spPr>
        <p:txBody>
          <a:bodyPr wrap="none" rtlCol="0">
            <a:spAutoFit/>
          </a:bodyPr>
          <a:lstStyle/>
          <a:p>
            <a:pPr algn="ctr"/>
            <a:r>
              <a:rPr lang="it-IT" sz="2200" dirty="0">
                <a:latin typeface="Calibri" panose="020F0502020204030204" pitchFamily="34" charset="0"/>
              </a:rPr>
              <a:t>10-49</a:t>
            </a:r>
          </a:p>
        </p:txBody>
      </p:sp>
      <p:sp>
        <p:nvSpPr>
          <p:cNvPr id="75" name="Rettangolo arrotondato 74"/>
          <p:cNvSpPr/>
          <p:nvPr/>
        </p:nvSpPr>
        <p:spPr bwMode="auto">
          <a:xfrm>
            <a:off x="3747660" y="5497199"/>
            <a:ext cx="792088" cy="452081"/>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6" name="CasellaDiTesto 75"/>
          <p:cNvSpPr txBox="1"/>
          <p:nvPr/>
        </p:nvSpPr>
        <p:spPr>
          <a:xfrm>
            <a:off x="3802103" y="5507796"/>
            <a:ext cx="683200" cy="430887"/>
          </a:xfrm>
          <a:prstGeom prst="rect">
            <a:avLst/>
          </a:prstGeom>
          <a:noFill/>
        </p:spPr>
        <p:txBody>
          <a:bodyPr wrap="none" rtlCol="0">
            <a:spAutoFit/>
          </a:bodyPr>
          <a:lstStyle/>
          <a:p>
            <a:pPr algn="ctr"/>
            <a:r>
              <a:rPr lang="it-IT" sz="2200" b="0" dirty="0">
                <a:solidFill>
                  <a:schemeClr val="bg1"/>
                </a:solidFill>
                <a:latin typeface="Calibri" panose="020F0502020204030204" pitchFamily="34" charset="0"/>
              </a:rPr>
              <a:t>52,0</a:t>
            </a:r>
          </a:p>
        </p:txBody>
      </p:sp>
      <p:sp>
        <p:nvSpPr>
          <p:cNvPr id="77" name="CasellaDiTesto 76"/>
          <p:cNvSpPr txBox="1"/>
          <p:nvPr/>
        </p:nvSpPr>
        <p:spPr>
          <a:xfrm>
            <a:off x="2738476" y="5507796"/>
            <a:ext cx="611066" cy="430887"/>
          </a:xfrm>
          <a:prstGeom prst="rect">
            <a:avLst/>
          </a:prstGeom>
          <a:noFill/>
        </p:spPr>
        <p:txBody>
          <a:bodyPr wrap="none" rtlCol="0">
            <a:spAutoFit/>
          </a:bodyPr>
          <a:lstStyle/>
          <a:p>
            <a:pPr algn="ctr"/>
            <a:r>
              <a:rPr lang="it-IT" sz="2200" dirty="0">
                <a:latin typeface="Calibri" panose="020F0502020204030204" pitchFamily="34" charset="0"/>
              </a:rPr>
              <a:t>&gt;49</a:t>
            </a:r>
          </a:p>
        </p:txBody>
      </p:sp>
      <p:sp>
        <p:nvSpPr>
          <p:cNvPr id="78" name="CasellaDiTesto 77"/>
          <p:cNvSpPr txBox="1"/>
          <p:nvPr/>
        </p:nvSpPr>
        <p:spPr>
          <a:xfrm>
            <a:off x="2738476" y="3666510"/>
            <a:ext cx="2377336" cy="338554"/>
          </a:xfrm>
          <a:prstGeom prst="rect">
            <a:avLst/>
          </a:prstGeom>
          <a:noFill/>
        </p:spPr>
        <p:txBody>
          <a:bodyPr wrap="square" rtlCol="0">
            <a:spAutoFit/>
          </a:bodyPr>
          <a:lstStyle/>
          <a:p>
            <a:r>
              <a:rPr lang="it-IT" sz="1600" i="1" dirty="0">
                <a:latin typeface="Calibri" panose="020F0502020204030204" pitchFamily="34" charset="0"/>
              </a:rPr>
              <a:t>Analisi per dimensione</a:t>
            </a:r>
          </a:p>
        </p:txBody>
      </p:sp>
      <p:sp>
        <p:nvSpPr>
          <p:cNvPr id="31" name="CasellaDiTesto 30"/>
          <p:cNvSpPr txBox="1"/>
          <p:nvPr/>
        </p:nvSpPr>
        <p:spPr>
          <a:xfrm>
            <a:off x="395287" y="4278656"/>
            <a:ext cx="1584720" cy="1938992"/>
          </a:xfrm>
          <a:prstGeom prst="rect">
            <a:avLst/>
          </a:prstGeom>
          <a:noFill/>
        </p:spPr>
        <p:txBody>
          <a:bodyPr wrap="square" rtlCol="0">
            <a:spAutoFit/>
          </a:bodyPr>
          <a:lstStyle/>
          <a:p>
            <a:r>
              <a:rPr lang="it-IT" sz="1200" u="sng" dirty="0">
                <a:latin typeface="Calibri" panose="020F0502020204030204" pitchFamily="34" charset="0"/>
              </a:rPr>
              <a:t>Esempio di lettura</a:t>
            </a:r>
            <a:r>
              <a:rPr lang="it-IT" sz="1200" dirty="0">
                <a:latin typeface="Calibri" panose="020F0502020204030204" pitchFamily="34" charset="0"/>
              </a:rPr>
              <a:t>.</a:t>
            </a:r>
          </a:p>
          <a:p>
            <a:r>
              <a:rPr lang="it-IT" sz="1200" b="0" dirty="0">
                <a:latin typeface="Calibri" panose="020F0502020204030204" pitchFamily="34" charset="0"/>
              </a:rPr>
              <a:t>In Italia, il 24,7% dei rivenditori si appoggia a figure professionali preposte ai nuovi approcci alla vendita. Nel Nord Ovest, tale quota sale al 28,2%. Nel Centro, scende al 20,5%.</a:t>
            </a:r>
          </a:p>
        </p:txBody>
      </p:sp>
      <p:sp>
        <p:nvSpPr>
          <p:cNvPr id="35" name="Rettangolo 34"/>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61475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bwMode="auto">
          <a:xfrm>
            <a:off x="486544" y="5045167"/>
            <a:ext cx="4104444" cy="1284863"/>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4" name="CasellaDiTesto 9"/>
          <p:cNvSpPr txBox="1">
            <a:spLocks noChangeArrowheads="1"/>
          </p:cNvSpPr>
          <p:nvPr/>
        </p:nvSpPr>
        <p:spPr bwMode="auto">
          <a:xfrm>
            <a:off x="395288" y="1064930"/>
            <a:ext cx="85417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Quanto è importante, per la Sua impresa, poter contare su </a:t>
            </a:r>
            <a:r>
              <a:rPr lang="it-IT" sz="1800" u="sng" dirty="0">
                <a:latin typeface="Calibri" panose="020F0502020204030204" pitchFamily="34" charset="0"/>
              </a:rPr>
              <a:t>personale interamente dedicato alle nuove tecnologie</a:t>
            </a:r>
            <a:r>
              <a:rPr lang="it-IT" sz="1800" dirty="0">
                <a:latin typeface="Calibri" panose="020F0502020204030204" pitchFamily="34" charset="0"/>
              </a:rPr>
              <a:t> </a:t>
            </a:r>
            <a:r>
              <a:rPr lang="it-IT" sz="1800" b="0" dirty="0">
                <a:latin typeface="Calibri" panose="020F0502020204030204" pitchFamily="34" charset="0"/>
              </a:rPr>
              <a:t>da impiegare nelle attività di commercializzazione? </a:t>
            </a:r>
          </a:p>
        </p:txBody>
      </p:sp>
      <p:sp>
        <p:nvSpPr>
          <p:cNvPr id="5"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…per rispondere alle nuove esigenze del consumatore, risulta dunque prioritario contare su personale qualificato…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0" name="CasellaDiTesto 9"/>
          <p:cNvSpPr txBox="1">
            <a:spLocks noChangeArrowheads="1"/>
          </p:cNvSpPr>
          <p:nvPr/>
        </p:nvSpPr>
        <p:spPr bwMode="auto">
          <a:xfrm>
            <a:off x="1432844" y="2021092"/>
            <a:ext cx="141096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5400" b="0" dirty="0">
                <a:solidFill>
                  <a:srgbClr val="1F4E79"/>
                </a:solidFill>
                <a:latin typeface="Calibri" panose="020F0502020204030204" pitchFamily="34" charset="0"/>
              </a:rPr>
              <a:t>63,0</a:t>
            </a:r>
          </a:p>
        </p:txBody>
      </p:sp>
      <p:sp>
        <p:nvSpPr>
          <p:cNvPr id="11" name="Text Box 22"/>
          <p:cNvSpPr txBox="1">
            <a:spLocks noChangeArrowheads="1"/>
          </p:cNvSpPr>
          <p:nvPr/>
        </p:nvSpPr>
        <p:spPr bwMode="auto">
          <a:xfrm>
            <a:off x="395289" y="3348486"/>
            <a:ext cx="4176712"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b="0" dirty="0">
                <a:latin typeface="Calibri" panose="020F0502020204030204" pitchFamily="34" charset="0"/>
              </a:rPr>
              <a:t>A prescindere dal fatto che già si appoggino o meno a personale interamente dedicato alle nuove tecnologie per l’attività di commercializzazione, il 63,0% dei rivenditori considera di fondamentale importanza disporre di risorse di questo tipo nel proprio organico. In particolare, sono gli operatori di dimensioni medie e grandi a pensarla in questo modo.</a:t>
            </a:r>
          </a:p>
        </p:txBody>
      </p:sp>
      <p:sp>
        <p:nvSpPr>
          <p:cNvPr id="13" name="Rettangolo 12"/>
          <p:cNvSpPr/>
          <p:nvPr/>
        </p:nvSpPr>
        <p:spPr>
          <a:xfrm>
            <a:off x="395289" y="2912259"/>
            <a:ext cx="4176712" cy="400110"/>
          </a:xfrm>
          <a:prstGeom prst="rect">
            <a:avLst/>
          </a:prstGeom>
        </p:spPr>
        <p:txBody>
          <a:bodyPr wrap="square">
            <a:spAutoFit/>
          </a:bodyPr>
          <a:lstStyle/>
          <a:p>
            <a:pPr fontAlgn="ctr"/>
            <a:r>
              <a:rPr lang="it-IT" sz="2000" dirty="0">
                <a:latin typeface="Calibri" panose="020F0502020204030204" pitchFamily="34" charset="0"/>
              </a:rPr>
              <a:t>«Molto» o «Abbastanza» importante</a:t>
            </a:r>
            <a:endParaRPr lang="it-IT" sz="2000" dirty="0">
              <a:solidFill>
                <a:srgbClr val="000000"/>
              </a:solidFill>
              <a:latin typeface="Calibri" panose="020F0502020204030204" pitchFamily="34" charset="0"/>
            </a:endParaRPr>
          </a:p>
        </p:txBody>
      </p:sp>
      <p:pic>
        <p:nvPicPr>
          <p:cNvPr id="2054" name="Picture 6" descr="http://cliparts.co/cliparts/8TE/jpX/8TEjpX4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4" y="1895249"/>
            <a:ext cx="957687" cy="957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asawuhrer.it/site/img/icona-semplici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9" y="5033576"/>
            <a:ext cx="684062" cy="681782"/>
          </a:xfrm>
          <a:prstGeom prst="rect">
            <a:avLst/>
          </a:prstGeom>
          <a:solidFill>
            <a:schemeClr val="bg1"/>
          </a:solidFill>
        </p:spPr>
      </p:pic>
      <p:sp>
        <p:nvSpPr>
          <p:cNvPr id="2" name="Rettangolo 1"/>
          <p:cNvSpPr/>
          <p:nvPr/>
        </p:nvSpPr>
        <p:spPr>
          <a:xfrm>
            <a:off x="1206830" y="5087434"/>
            <a:ext cx="3365170" cy="1200329"/>
          </a:xfrm>
          <a:prstGeom prst="rect">
            <a:avLst/>
          </a:prstGeom>
        </p:spPr>
        <p:txBody>
          <a:bodyPr wrap="square">
            <a:spAutoFit/>
          </a:bodyPr>
          <a:lstStyle/>
          <a:p>
            <a:pPr fontAlgn="ctr"/>
            <a:r>
              <a:rPr lang="it-IT" sz="1200" b="0" dirty="0">
                <a:solidFill>
                  <a:srgbClr val="1F4E79"/>
                </a:solidFill>
                <a:latin typeface="Calibri" panose="020F0502020204030204" pitchFamily="34" charset="0"/>
              </a:rPr>
              <a:t>Il mercato sembra aver recepito immediatamente le esigenze della domanda: </a:t>
            </a:r>
          </a:p>
          <a:p>
            <a:pPr fontAlgn="ctr"/>
            <a:r>
              <a:rPr lang="it-IT" sz="1200" u="sng" dirty="0">
                <a:solidFill>
                  <a:srgbClr val="1F4E79"/>
                </a:solidFill>
                <a:latin typeface="Calibri" panose="020F0502020204030204" pitchFamily="34" charset="0"/>
              </a:rPr>
              <a:t>il 63% dei rivenditori </a:t>
            </a:r>
            <a:r>
              <a:rPr lang="it-IT" sz="1200" b="0" dirty="0">
                <a:solidFill>
                  <a:srgbClr val="1F4E79"/>
                </a:solidFill>
                <a:latin typeface="Calibri" panose="020F0502020204030204" pitchFamily="34" charset="0"/>
              </a:rPr>
              <a:t>dichiara che reperire specialisti di vendita orientati alle nuove tecnologie digitali è, ad oggi, </a:t>
            </a:r>
            <a:r>
              <a:rPr lang="it-IT" sz="1200" u="sng" dirty="0">
                <a:solidFill>
                  <a:srgbClr val="1F4E79"/>
                </a:solidFill>
                <a:latin typeface="Calibri" panose="020F0502020204030204" pitchFamily="34" charset="0"/>
              </a:rPr>
              <a:t>«poco» o «per nulla» difficoltoso</a:t>
            </a:r>
            <a:r>
              <a:rPr lang="it-IT" sz="1200" dirty="0">
                <a:solidFill>
                  <a:srgbClr val="1F4E79"/>
                </a:solidFill>
                <a:latin typeface="Calibri" panose="020F0502020204030204" pitchFamily="34" charset="0"/>
              </a:rPr>
              <a:t>. </a:t>
            </a:r>
          </a:p>
        </p:txBody>
      </p:sp>
      <p:pic>
        <p:nvPicPr>
          <p:cNvPr id="16" name="Immagine 15"/>
          <p:cNvPicPr>
            <a:picLocks noChangeAspect="1"/>
          </p:cNvPicPr>
          <p:nvPr/>
        </p:nvPicPr>
        <p:blipFill>
          <a:blip r:embed="rId4"/>
          <a:stretch>
            <a:fillRect/>
          </a:stretch>
        </p:blipFill>
        <p:spPr>
          <a:xfrm>
            <a:off x="5711794" y="2281895"/>
            <a:ext cx="3042439" cy="3883409"/>
          </a:xfrm>
          <a:prstGeom prst="rect">
            <a:avLst/>
          </a:prstGeom>
        </p:spPr>
      </p:pic>
      <p:sp>
        <p:nvSpPr>
          <p:cNvPr id="17" name="CasellaDiTesto 16"/>
          <p:cNvSpPr txBox="1"/>
          <p:nvPr/>
        </p:nvSpPr>
        <p:spPr>
          <a:xfrm>
            <a:off x="6811717" y="1883482"/>
            <a:ext cx="1340900" cy="338554"/>
          </a:xfrm>
          <a:prstGeom prst="rect">
            <a:avLst/>
          </a:prstGeom>
          <a:noFill/>
        </p:spPr>
        <p:txBody>
          <a:bodyPr wrap="square" rtlCol="0">
            <a:spAutoFit/>
          </a:bodyPr>
          <a:lstStyle/>
          <a:p>
            <a:r>
              <a:rPr lang="it-IT" sz="1600" b="0" dirty="0">
                <a:latin typeface="Calibri" panose="020F0502020204030204" pitchFamily="34" charset="0"/>
              </a:rPr>
              <a:t>Nord Est</a:t>
            </a:r>
          </a:p>
        </p:txBody>
      </p:sp>
      <p:sp>
        <p:nvSpPr>
          <p:cNvPr id="18" name="CasellaDiTesto 17"/>
          <p:cNvSpPr txBox="1"/>
          <p:nvPr/>
        </p:nvSpPr>
        <p:spPr>
          <a:xfrm>
            <a:off x="6936272" y="2227805"/>
            <a:ext cx="1002198" cy="646331"/>
          </a:xfrm>
          <a:prstGeom prst="rect">
            <a:avLst/>
          </a:prstGeom>
          <a:solidFill>
            <a:srgbClr val="1F4E79"/>
          </a:solidFill>
        </p:spPr>
        <p:txBody>
          <a:bodyPr wrap="none" rtlCol="0">
            <a:spAutoFit/>
          </a:bodyPr>
          <a:lstStyle>
            <a:defPPr>
              <a:defRPr lang="it-IT"/>
            </a:defPPr>
            <a:lvl1pPr algn="ctr">
              <a:defRPr sz="3600" b="0">
                <a:solidFill>
                  <a:schemeClr val="bg1"/>
                </a:solidFill>
                <a:latin typeface="Calibri" panose="020F0502020204030204" pitchFamily="34" charset="0"/>
              </a:defRPr>
            </a:lvl1pPr>
          </a:lstStyle>
          <a:p>
            <a:r>
              <a:rPr lang="it-IT" dirty="0"/>
              <a:t>67,1</a:t>
            </a:r>
          </a:p>
        </p:txBody>
      </p:sp>
      <p:sp>
        <p:nvSpPr>
          <p:cNvPr id="19" name="CasellaDiTesto 18"/>
          <p:cNvSpPr txBox="1"/>
          <p:nvPr/>
        </p:nvSpPr>
        <p:spPr>
          <a:xfrm>
            <a:off x="7740352" y="4549982"/>
            <a:ext cx="1125129" cy="338554"/>
          </a:xfrm>
          <a:prstGeom prst="rect">
            <a:avLst/>
          </a:prstGeom>
          <a:noFill/>
        </p:spPr>
        <p:txBody>
          <a:bodyPr wrap="square" rtlCol="0">
            <a:spAutoFit/>
          </a:bodyPr>
          <a:lstStyle/>
          <a:p>
            <a:r>
              <a:rPr lang="it-IT" sz="1600" b="0" dirty="0">
                <a:latin typeface="Calibri" panose="020F0502020204030204" pitchFamily="34" charset="0"/>
              </a:rPr>
              <a:t>Sud e Isole</a:t>
            </a:r>
          </a:p>
        </p:txBody>
      </p:sp>
      <p:sp>
        <p:nvSpPr>
          <p:cNvPr id="20" name="CasellaDiTesto 19"/>
          <p:cNvSpPr txBox="1"/>
          <p:nvPr/>
        </p:nvSpPr>
        <p:spPr>
          <a:xfrm>
            <a:off x="7863284" y="4766183"/>
            <a:ext cx="1002198" cy="646331"/>
          </a:xfrm>
          <a:prstGeom prst="rect">
            <a:avLst/>
          </a:prstGeom>
          <a:noFill/>
        </p:spPr>
        <p:txBody>
          <a:bodyPr wrap="none" rtlCol="0">
            <a:spAutoFit/>
          </a:bodyPr>
          <a:lstStyle/>
          <a:p>
            <a:pPr algn="ctr"/>
            <a:r>
              <a:rPr lang="it-IT" sz="3600" b="0" dirty="0">
                <a:solidFill>
                  <a:srgbClr val="1F4E79"/>
                </a:solidFill>
                <a:latin typeface="Calibri" panose="020F0502020204030204" pitchFamily="34" charset="0"/>
              </a:rPr>
              <a:t>49,9</a:t>
            </a:r>
            <a:endParaRPr lang="it-IT" sz="4800" b="0" dirty="0">
              <a:solidFill>
                <a:srgbClr val="1F4E79"/>
              </a:solidFill>
              <a:latin typeface="Calibri" panose="020F0502020204030204" pitchFamily="34" charset="0"/>
            </a:endParaRPr>
          </a:p>
        </p:txBody>
      </p:sp>
      <p:sp>
        <p:nvSpPr>
          <p:cNvPr id="21" name="CasellaDiTesto 20"/>
          <p:cNvSpPr txBox="1"/>
          <p:nvPr/>
        </p:nvSpPr>
        <p:spPr>
          <a:xfrm>
            <a:off x="6401260" y="3568050"/>
            <a:ext cx="1340900" cy="338554"/>
          </a:xfrm>
          <a:prstGeom prst="rect">
            <a:avLst/>
          </a:prstGeom>
          <a:noFill/>
        </p:spPr>
        <p:txBody>
          <a:bodyPr wrap="square" rtlCol="0">
            <a:spAutoFit/>
          </a:bodyPr>
          <a:lstStyle/>
          <a:p>
            <a:r>
              <a:rPr lang="it-IT" sz="1600" b="0" dirty="0">
                <a:latin typeface="Calibri" panose="020F0502020204030204" pitchFamily="34" charset="0"/>
              </a:rPr>
              <a:t>Centro</a:t>
            </a:r>
          </a:p>
        </p:txBody>
      </p:sp>
      <p:sp>
        <p:nvSpPr>
          <p:cNvPr id="23" name="CasellaDiTesto 22"/>
          <p:cNvSpPr txBox="1"/>
          <p:nvPr/>
        </p:nvSpPr>
        <p:spPr>
          <a:xfrm>
            <a:off x="6532456" y="3792439"/>
            <a:ext cx="1002198" cy="646331"/>
          </a:xfrm>
          <a:prstGeom prst="rect">
            <a:avLst/>
          </a:prstGeom>
          <a:noFill/>
        </p:spPr>
        <p:txBody>
          <a:bodyPr wrap="none" rtlCol="0">
            <a:spAutoFit/>
          </a:bodyPr>
          <a:lstStyle/>
          <a:p>
            <a:pPr algn="ctr"/>
            <a:r>
              <a:rPr lang="it-IT" sz="3600" b="0" dirty="0">
                <a:solidFill>
                  <a:srgbClr val="1F4E79"/>
                </a:solidFill>
                <a:latin typeface="Calibri" panose="020F0502020204030204" pitchFamily="34" charset="0"/>
              </a:rPr>
              <a:t>55,4</a:t>
            </a:r>
            <a:endParaRPr lang="it-IT" sz="4800" b="0" dirty="0">
              <a:solidFill>
                <a:srgbClr val="1F4E79"/>
              </a:solidFill>
              <a:latin typeface="Calibri" panose="020F0502020204030204" pitchFamily="34" charset="0"/>
            </a:endParaRPr>
          </a:p>
        </p:txBody>
      </p:sp>
      <p:sp>
        <p:nvSpPr>
          <p:cNvPr id="24" name="CasellaDiTesto 23"/>
          <p:cNvSpPr txBox="1"/>
          <p:nvPr/>
        </p:nvSpPr>
        <p:spPr>
          <a:xfrm>
            <a:off x="5148064" y="2188672"/>
            <a:ext cx="1340900" cy="338554"/>
          </a:xfrm>
          <a:prstGeom prst="rect">
            <a:avLst/>
          </a:prstGeom>
          <a:noFill/>
        </p:spPr>
        <p:txBody>
          <a:bodyPr wrap="square" rtlCol="0">
            <a:spAutoFit/>
          </a:bodyPr>
          <a:lstStyle/>
          <a:p>
            <a:r>
              <a:rPr lang="it-IT" sz="1600" b="0" dirty="0">
                <a:latin typeface="Calibri" panose="020F0502020204030204" pitchFamily="34" charset="0"/>
              </a:rPr>
              <a:t>Nord Ovest</a:t>
            </a:r>
          </a:p>
        </p:txBody>
      </p:sp>
      <p:sp>
        <p:nvSpPr>
          <p:cNvPr id="25" name="CasellaDiTesto 24"/>
          <p:cNvSpPr txBox="1"/>
          <p:nvPr/>
        </p:nvSpPr>
        <p:spPr>
          <a:xfrm>
            <a:off x="5277063" y="2528740"/>
            <a:ext cx="1002198" cy="646331"/>
          </a:xfrm>
          <a:prstGeom prst="rect">
            <a:avLst/>
          </a:prstGeom>
          <a:solidFill>
            <a:srgbClr val="1F4E79"/>
          </a:solidFill>
        </p:spPr>
        <p:txBody>
          <a:bodyPr wrap="none" rtlCol="0">
            <a:spAutoFit/>
          </a:bodyPr>
          <a:lstStyle/>
          <a:p>
            <a:pPr algn="ctr"/>
            <a:r>
              <a:rPr lang="it-IT" sz="3600" b="0" dirty="0">
                <a:solidFill>
                  <a:schemeClr val="bg1"/>
                </a:solidFill>
                <a:latin typeface="Calibri" panose="020F0502020204030204" pitchFamily="34" charset="0"/>
              </a:rPr>
              <a:t>70,0</a:t>
            </a:r>
            <a:endParaRPr lang="it-IT" sz="4800" b="0" dirty="0">
              <a:solidFill>
                <a:schemeClr val="bg1"/>
              </a:solidFill>
              <a:latin typeface="Calibri" panose="020F0502020204030204" pitchFamily="34" charset="0"/>
            </a:endParaRPr>
          </a:p>
        </p:txBody>
      </p:sp>
      <p:sp>
        <p:nvSpPr>
          <p:cNvPr id="3" name="Freccia a destra 2"/>
          <p:cNvSpPr/>
          <p:nvPr/>
        </p:nvSpPr>
        <p:spPr bwMode="auto">
          <a:xfrm>
            <a:off x="3234305" y="2446534"/>
            <a:ext cx="1387140" cy="415682"/>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8" name="Connettore diritto 7"/>
          <p:cNvCxnSpPr/>
          <p:nvPr/>
        </p:nvCxnSpPr>
        <p:spPr bwMode="auto">
          <a:xfrm>
            <a:off x="4948348" y="1989271"/>
            <a:ext cx="0" cy="4320049"/>
          </a:xfrm>
          <a:prstGeom prst="line">
            <a:avLst/>
          </a:prstGeom>
          <a:noFill/>
          <a:ln w="57150" cap="flat" cmpd="sng" algn="ctr">
            <a:solidFill>
              <a:srgbClr val="1F4E79"/>
            </a:solidFill>
            <a:prstDash val="solid"/>
            <a:round/>
            <a:headEnd type="none" w="med" len="med"/>
            <a:tailEnd type="none" w="med" len="med"/>
          </a:ln>
          <a:effectLst/>
        </p:spPr>
      </p:cxnSp>
      <p:sp>
        <p:nvSpPr>
          <p:cNvPr id="27" name="Rettangolo 26"/>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02595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38000" y="1580400"/>
            <a:ext cx="4211938" cy="4795200"/>
          </a:xfrm>
          <a:prstGeom prst="rect">
            <a:avLst/>
          </a:prstGeom>
        </p:spPr>
      </p:pic>
      <p:sp>
        <p:nvSpPr>
          <p:cNvPr id="8" name="Titolo 6"/>
          <p:cNvSpPr txBox="1">
            <a:spLocks/>
          </p:cNvSpPr>
          <p:nvPr/>
        </p:nvSpPr>
        <p:spPr>
          <a:xfrm>
            <a:off x="395288" y="188913"/>
            <a:ext cx="8491705" cy="765175"/>
          </a:xfrm>
          <a:prstGeom prst="rect">
            <a:avLst/>
          </a:prstGeom>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r>
              <a:rPr lang="it-IT" kern="0" dirty="0">
                <a:solidFill>
                  <a:srgbClr val="1F4E79"/>
                </a:solidFill>
                <a:latin typeface="Calibri" panose="020F0502020204030204" pitchFamily="34" charset="0"/>
                <a:cs typeface="Arial" panose="020B0604020202020204" pitchFamily="34" charset="0"/>
              </a:rPr>
              <a:t>formazione aziendale | </a:t>
            </a:r>
            <a:r>
              <a:rPr lang="it-IT" kern="0" dirty="0">
                <a:solidFill>
                  <a:schemeClr val="tx1"/>
                </a:solidFill>
                <a:latin typeface="Calibri" panose="020F0502020204030204" pitchFamily="34" charset="0"/>
                <a:ea typeface="ＭＳ Ｐゴシック" pitchFamily="34" charset="-128"/>
                <a:cs typeface="Arial" charset="0"/>
              </a:rPr>
              <a:t>…in questo senso, la competenza professionale è un fattore decisivo in sede di assunzione per circa la metà degli imprenditori…</a:t>
            </a:r>
            <a:endParaRPr lang="it-IT" kern="0" dirty="0">
              <a:solidFill>
                <a:schemeClr val="tx1"/>
              </a:solidFill>
              <a:latin typeface="Calibri" panose="020F0502020204030204" pitchFamily="34" charset="0"/>
              <a:ea typeface="ＭＳ Ｐゴシック" pitchFamily="34" charset="-128"/>
            </a:endParaRPr>
          </a:p>
        </p:txBody>
      </p:sp>
      <p:sp>
        <p:nvSpPr>
          <p:cNvPr id="9" name="Rettangolo 8"/>
          <p:cNvSpPr/>
          <p:nvPr/>
        </p:nvSpPr>
        <p:spPr>
          <a:xfrm>
            <a:off x="395287" y="954088"/>
            <a:ext cx="8491705" cy="584775"/>
          </a:xfrm>
          <a:prstGeom prst="rect">
            <a:avLst/>
          </a:prstGeom>
        </p:spPr>
        <p:txBody>
          <a:bodyPr wrap="square">
            <a:spAutoFit/>
          </a:bodyPr>
          <a:lstStyle/>
          <a:p>
            <a:r>
              <a:rPr lang="it-IT" sz="1600" b="0" dirty="0">
                <a:latin typeface="Calibri" panose="020F0502020204030204" pitchFamily="34" charset="0"/>
              </a:rPr>
              <a:t>Generalmente, a quali dei seguenti aspetti attribuisce </a:t>
            </a:r>
            <a:r>
              <a:rPr lang="it-IT" sz="1600" u="sng" dirty="0">
                <a:latin typeface="Calibri" panose="020F0502020204030204" pitchFamily="34" charset="0"/>
              </a:rPr>
              <a:t>maggiore rilevanza in sede di assunzione di nuovo personale</a:t>
            </a:r>
            <a:r>
              <a:rPr lang="it-IT" sz="1600" b="0" dirty="0">
                <a:latin typeface="Calibri" panose="020F0502020204030204" pitchFamily="34" charset="0"/>
              </a:rPr>
              <a:t>?</a:t>
            </a:r>
          </a:p>
        </p:txBody>
      </p:sp>
      <p:pic>
        <p:nvPicPr>
          <p:cNvPr id="10" name="Picture 2" descr="Risultati immagini per skill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39" y="4913337"/>
            <a:ext cx="621875" cy="667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sultati immagini per competenc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606" y="5686394"/>
            <a:ext cx="565341" cy="5653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isultati immagini per deg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774" y="1637866"/>
            <a:ext cx="659005" cy="6590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isultati immagini per ag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961" y="3727314"/>
            <a:ext cx="496630" cy="4966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isultati immagini per hiring incentive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105" y="2915997"/>
            <a:ext cx="686343" cy="6863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Risultati immagini per seniority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44" y="2424736"/>
            <a:ext cx="491665" cy="5402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Risultati immagini per references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433" y="4375378"/>
            <a:ext cx="551687" cy="551687"/>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16"/>
          <p:cNvSpPr/>
          <p:nvPr/>
        </p:nvSpPr>
        <p:spPr>
          <a:xfrm>
            <a:off x="6297345" y="1595910"/>
            <a:ext cx="2375927" cy="4739759"/>
          </a:xfrm>
          <a:prstGeom prst="rect">
            <a:avLst/>
          </a:prstGeom>
        </p:spPr>
        <p:txBody>
          <a:bodyPr wrap="square">
            <a:spAutoFit/>
          </a:bodyPr>
          <a:lstStyle/>
          <a:p>
            <a:pPr>
              <a:lnSpc>
                <a:spcPct val="110000"/>
              </a:lnSpc>
              <a:spcBef>
                <a:spcPts val="300"/>
              </a:spcBef>
            </a:pPr>
            <a:r>
              <a:rPr lang="it-IT" sz="1500" b="0" i="1" dirty="0">
                <a:latin typeface="Calibri" panose="020F0502020204030204" pitchFamily="34" charset="0"/>
              </a:rPr>
              <a:t>Il 48,7% delle imprese della mobilità, in sede di assunzione di nuovo personale, prende in considerazione in via prioritaria le competenze professionali del candidato. </a:t>
            </a:r>
          </a:p>
          <a:p>
            <a:pPr>
              <a:lnSpc>
                <a:spcPct val="110000"/>
              </a:lnSpc>
              <a:spcBef>
                <a:spcPts val="300"/>
              </a:spcBef>
            </a:pPr>
            <a:r>
              <a:rPr lang="it-IT" sz="1500" b="0" i="1" dirty="0">
                <a:latin typeface="Calibri" panose="020F0502020204030204" pitchFamily="34" charset="0"/>
              </a:rPr>
              <a:t>Il 30,0% attribuisce importanza all’esperienza pregressa, il 16,3% pone attenzione ad aspetti quali la reputazione e le referenze.</a:t>
            </a:r>
          </a:p>
          <a:p>
            <a:pPr>
              <a:lnSpc>
                <a:spcPct val="110000"/>
              </a:lnSpc>
              <a:spcBef>
                <a:spcPts val="300"/>
              </a:spcBef>
            </a:pPr>
            <a:r>
              <a:rPr lang="it-IT" sz="1500" b="0" i="1" dirty="0">
                <a:latin typeface="Calibri" panose="020F0502020204030204" pitchFamily="34" charset="0"/>
              </a:rPr>
              <a:t>Titolo di studio e anzianità lavorativa sembrano condizionare in modo molto meno marcato le scelte degli imprenditori.</a:t>
            </a:r>
          </a:p>
        </p:txBody>
      </p:sp>
      <p:sp>
        <p:nvSpPr>
          <p:cNvPr id="3" name="CasellaDiTesto 2"/>
          <p:cNvSpPr txBox="1"/>
          <p:nvPr/>
        </p:nvSpPr>
        <p:spPr>
          <a:xfrm>
            <a:off x="1374152" y="5676677"/>
            <a:ext cx="1233379" cy="584775"/>
          </a:xfrm>
          <a:prstGeom prst="rect">
            <a:avLst/>
          </a:prstGeom>
          <a:noFill/>
        </p:spPr>
        <p:txBody>
          <a:bodyPr wrap="square" rtlCol="0">
            <a:spAutoFit/>
          </a:bodyPr>
          <a:lstStyle/>
          <a:p>
            <a:pPr algn="r"/>
            <a:r>
              <a:rPr lang="it-IT" sz="1600" b="0" dirty="0">
                <a:latin typeface="Calibri" panose="020F0502020204030204" pitchFamily="34" charset="0"/>
              </a:rPr>
              <a:t>Competenze professionali</a:t>
            </a:r>
          </a:p>
        </p:txBody>
      </p:sp>
      <p:sp>
        <p:nvSpPr>
          <p:cNvPr id="20" name="CasellaDiTesto 19"/>
          <p:cNvSpPr txBox="1"/>
          <p:nvPr/>
        </p:nvSpPr>
        <p:spPr>
          <a:xfrm>
            <a:off x="1374152" y="4954689"/>
            <a:ext cx="1233379" cy="584775"/>
          </a:xfrm>
          <a:prstGeom prst="rect">
            <a:avLst/>
          </a:prstGeom>
          <a:noFill/>
        </p:spPr>
        <p:txBody>
          <a:bodyPr wrap="square" rtlCol="0">
            <a:spAutoFit/>
          </a:bodyPr>
          <a:lstStyle/>
          <a:p>
            <a:pPr algn="r"/>
            <a:r>
              <a:rPr lang="it-IT" sz="1600" b="0" dirty="0">
                <a:latin typeface="Calibri" panose="020F0502020204030204" pitchFamily="34" charset="0"/>
              </a:rPr>
              <a:t>Esperienza pregressa</a:t>
            </a:r>
          </a:p>
        </p:txBody>
      </p:sp>
      <p:sp>
        <p:nvSpPr>
          <p:cNvPr id="21" name="CasellaDiTesto 20"/>
          <p:cNvSpPr txBox="1"/>
          <p:nvPr/>
        </p:nvSpPr>
        <p:spPr>
          <a:xfrm>
            <a:off x="1374152" y="4358834"/>
            <a:ext cx="1233379" cy="584775"/>
          </a:xfrm>
          <a:prstGeom prst="rect">
            <a:avLst/>
          </a:prstGeom>
          <a:noFill/>
        </p:spPr>
        <p:txBody>
          <a:bodyPr wrap="square" rtlCol="0">
            <a:spAutoFit/>
          </a:bodyPr>
          <a:lstStyle/>
          <a:p>
            <a:pPr algn="r"/>
            <a:r>
              <a:rPr lang="it-IT" sz="1600" b="0" dirty="0">
                <a:latin typeface="Calibri" panose="020F0502020204030204" pitchFamily="34" charset="0"/>
              </a:rPr>
              <a:t>Reputazione e referenze</a:t>
            </a:r>
          </a:p>
        </p:txBody>
      </p:sp>
      <p:sp>
        <p:nvSpPr>
          <p:cNvPr id="22" name="CasellaDiTesto 21"/>
          <p:cNvSpPr txBox="1"/>
          <p:nvPr/>
        </p:nvSpPr>
        <p:spPr>
          <a:xfrm>
            <a:off x="1374152" y="3683242"/>
            <a:ext cx="1233379" cy="584775"/>
          </a:xfrm>
          <a:prstGeom prst="rect">
            <a:avLst/>
          </a:prstGeom>
          <a:noFill/>
        </p:spPr>
        <p:txBody>
          <a:bodyPr wrap="square" rtlCol="0">
            <a:spAutoFit/>
          </a:bodyPr>
          <a:lstStyle/>
          <a:p>
            <a:pPr algn="r"/>
            <a:r>
              <a:rPr lang="it-IT" sz="1600" b="0" dirty="0">
                <a:latin typeface="Calibri" panose="020F0502020204030204" pitchFamily="34" charset="0"/>
              </a:rPr>
              <a:t>Età del candidato</a:t>
            </a:r>
          </a:p>
        </p:txBody>
      </p:sp>
      <p:sp>
        <p:nvSpPr>
          <p:cNvPr id="23" name="CasellaDiTesto 22"/>
          <p:cNvSpPr txBox="1"/>
          <p:nvPr/>
        </p:nvSpPr>
        <p:spPr>
          <a:xfrm>
            <a:off x="1374152" y="2966781"/>
            <a:ext cx="1233379" cy="584775"/>
          </a:xfrm>
          <a:prstGeom prst="rect">
            <a:avLst/>
          </a:prstGeom>
          <a:noFill/>
        </p:spPr>
        <p:txBody>
          <a:bodyPr wrap="square" rtlCol="0">
            <a:spAutoFit/>
          </a:bodyPr>
          <a:lstStyle/>
          <a:p>
            <a:pPr algn="r"/>
            <a:r>
              <a:rPr lang="it-IT" sz="1600" b="0" dirty="0">
                <a:latin typeface="Calibri" panose="020F0502020204030204" pitchFamily="34" charset="0"/>
              </a:rPr>
              <a:t>Incentivi per assunzioni</a:t>
            </a:r>
          </a:p>
        </p:txBody>
      </p:sp>
      <p:sp>
        <p:nvSpPr>
          <p:cNvPr id="24" name="CasellaDiTesto 23"/>
          <p:cNvSpPr txBox="1"/>
          <p:nvPr/>
        </p:nvSpPr>
        <p:spPr>
          <a:xfrm>
            <a:off x="1374152" y="2402460"/>
            <a:ext cx="1233379" cy="584775"/>
          </a:xfrm>
          <a:prstGeom prst="rect">
            <a:avLst/>
          </a:prstGeom>
          <a:noFill/>
        </p:spPr>
        <p:txBody>
          <a:bodyPr wrap="square" rtlCol="0">
            <a:spAutoFit/>
          </a:bodyPr>
          <a:lstStyle/>
          <a:p>
            <a:pPr algn="r"/>
            <a:r>
              <a:rPr lang="it-IT" sz="1600" b="0" dirty="0">
                <a:latin typeface="Calibri" panose="020F0502020204030204" pitchFamily="34" charset="0"/>
              </a:rPr>
              <a:t>Anzianità lavorativa</a:t>
            </a:r>
          </a:p>
        </p:txBody>
      </p:sp>
      <p:sp>
        <p:nvSpPr>
          <p:cNvPr id="25" name="CasellaDiTesto 24"/>
          <p:cNvSpPr txBox="1"/>
          <p:nvPr/>
        </p:nvSpPr>
        <p:spPr>
          <a:xfrm>
            <a:off x="1374152" y="1674981"/>
            <a:ext cx="1233379" cy="584775"/>
          </a:xfrm>
          <a:prstGeom prst="rect">
            <a:avLst/>
          </a:prstGeom>
          <a:noFill/>
        </p:spPr>
        <p:txBody>
          <a:bodyPr wrap="square" rtlCol="0">
            <a:spAutoFit/>
          </a:bodyPr>
          <a:lstStyle/>
          <a:p>
            <a:pPr algn="r"/>
            <a:r>
              <a:rPr lang="it-IT" sz="1600" b="0" dirty="0">
                <a:latin typeface="Calibri" panose="020F0502020204030204" pitchFamily="34" charset="0"/>
              </a:rPr>
              <a:t>Titolo di studio</a:t>
            </a:r>
          </a:p>
        </p:txBody>
      </p:sp>
      <p:sp>
        <p:nvSpPr>
          <p:cNvPr id="19" name="Ovale 18"/>
          <p:cNvSpPr/>
          <p:nvPr/>
        </p:nvSpPr>
        <p:spPr bwMode="auto">
          <a:xfrm>
            <a:off x="1170013" y="5605720"/>
            <a:ext cx="1602095" cy="72668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8" name="Rettangolo 27"/>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8693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0305" y="2525850"/>
            <a:ext cx="3547935" cy="2126281"/>
          </a:xfrm>
          <a:prstGeom prst="rect">
            <a:avLst/>
          </a:prstGeom>
        </p:spPr>
      </p:pic>
      <p:sp>
        <p:nvSpPr>
          <p:cNvPr id="5" name="Rettangolo 4"/>
          <p:cNvSpPr/>
          <p:nvPr/>
        </p:nvSpPr>
        <p:spPr>
          <a:xfrm>
            <a:off x="395288" y="1533220"/>
            <a:ext cx="4057442" cy="954107"/>
          </a:xfrm>
          <a:prstGeom prst="rect">
            <a:avLst/>
          </a:prstGeom>
        </p:spPr>
        <p:txBody>
          <a:bodyPr wrap="square">
            <a:spAutoFit/>
          </a:bodyPr>
          <a:lstStyle/>
          <a:p>
            <a:r>
              <a:rPr lang="it-IT" sz="1400" b="0" dirty="0">
                <a:latin typeface="Calibri" panose="020F0502020204030204" pitchFamily="34" charset="0"/>
              </a:rPr>
              <a:t>Negli ultimi 12 mesi, </a:t>
            </a:r>
            <a:r>
              <a:rPr lang="it-IT" sz="1400" u="sng" dirty="0">
                <a:latin typeface="Calibri" panose="020F0502020204030204" pitchFamily="34" charset="0"/>
              </a:rPr>
              <a:t>la Sua impresa ha incrementato l’organico attraverso nuove assunzioni</a:t>
            </a:r>
            <a:r>
              <a:rPr lang="it-IT" sz="1400" dirty="0">
                <a:latin typeface="Calibri" panose="020F0502020204030204" pitchFamily="34" charset="0"/>
              </a:rPr>
              <a:t> </a:t>
            </a:r>
            <a:r>
              <a:rPr lang="it-IT" sz="1400" b="0" dirty="0">
                <a:latin typeface="Calibri" panose="020F0502020204030204" pitchFamily="34" charset="0"/>
              </a:rPr>
              <a:t>(contratti a tempo indeterminato, determinato, collaboratori inquadrati in modo flessibile)?</a:t>
            </a:r>
          </a:p>
        </p:txBody>
      </p:sp>
      <p:sp>
        <p:nvSpPr>
          <p:cNvPr id="10" name="Rettangolo 9"/>
          <p:cNvSpPr/>
          <p:nvPr/>
        </p:nvSpPr>
        <p:spPr>
          <a:xfrm>
            <a:off x="2105608" y="3127570"/>
            <a:ext cx="907621" cy="523220"/>
          </a:xfrm>
          <a:prstGeom prst="rect">
            <a:avLst/>
          </a:prstGeom>
        </p:spPr>
        <p:txBody>
          <a:bodyPr wrap="none">
            <a:spAutoFit/>
          </a:bodyPr>
          <a:lstStyle/>
          <a:p>
            <a:r>
              <a:rPr lang="it-IT" sz="2800" b="1" dirty="0">
                <a:solidFill>
                  <a:schemeClr val="bg1"/>
                </a:solidFill>
                <a:latin typeface="Calibri" panose="020F0502020204030204" pitchFamily="34" charset="0"/>
              </a:rPr>
              <a:t>92,6 </a:t>
            </a:r>
          </a:p>
        </p:txBody>
      </p:sp>
      <p:sp>
        <p:nvSpPr>
          <p:cNvPr id="11" name="Rettangolo 10"/>
          <p:cNvSpPr/>
          <p:nvPr/>
        </p:nvSpPr>
        <p:spPr>
          <a:xfrm>
            <a:off x="3203939" y="3096792"/>
            <a:ext cx="676788" cy="584775"/>
          </a:xfrm>
          <a:prstGeom prst="rect">
            <a:avLst/>
          </a:prstGeom>
        </p:spPr>
        <p:txBody>
          <a:bodyPr wrap="none">
            <a:spAutoFit/>
          </a:bodyPr>
          <a:lstStyle/>
          <a:p>
            <a:r>
              <a:rPr lang="it-IT" sz="3200" b="1" dirty="0">
                <a:solidFill>
                  <a:srgbClr val="0C4B92"/>
                </a:solidFill>
                <a:latin typeface="Calibri" panose="020F0502020204030204" pitchFamily="34" charset="0"/>
              </a:rPr>
              <a:t>No</a:t>
            </a:r>
          </a:p>
        </p:txBody>
      </p:sp>
      <p:sp>
        <p:nvSpPr>
          <p:cNvPr id="12" name="Rettangolo 11"/>
          <p:cNvSpPr/>
          <p:nvPr/>
        </p:nvSpPr>
        <p:spPr>
          <a:xfrm>
            <a:off x="5097563" y="1533220"/>
            <a:ext cx="4010941" cy="892552"/>
          </a:xfrm>
          <a:prstGeom prst="rect">
            <a:avLst/>
          </a:prstGeom>
        </p:spPr>
        <p:txBody>
          <a:bodyPr wrap="square">
            <a:spAutoFit/>
          </a:bodyPr>
          <a:lstStyle/>
          <a:p>
            <a:r>
              <a:rPr lang="it-IT" sz="2000" b="1" dirty="0">
                <a:latin typeface="Calibri" panose="020F0502020204030204" pitchFamily="34" charset="0"/>
              </a:rPr>
              <a:t>Per quale motivo non ha incrementato l’organico?</a:t>
            </a:r>
            <a:br>
              <a:rPr lang="it-IT" sz="2000" b="1" dirty="0">
                <a:latin typeface="Calibri" panose="020F0502020204030204" pitchFamily="34" charset="0"/>
              </a:rPr>
            </a:br>
            <a:r>
              <a:rPr lang="it-IT" sz="1200" b="0" dirty="0">
                <a:latin typeface="Calibri" panose="020F0502020204030204" pitchFamily="34" charset="0"/>
              </a:rPr>
              <a:t>(</a:t>
            </a:r>
            <a:r>
              <a:rPr lang="it-IT" altLang="ja-JP" sz="1200" b="0" i="1" dirty="0">
                <a:latin typeface="Calibri" panose="020F0502020204030204" pitchFamily="34" charset="0"/>
              </a:rPr>
              <a:t>Analisi effettuata presso il 92,6% delle imprese</a:t>
            </a:r>
            <a:r>
              <a:rPr lang="it-IT" sz="1200" b="0" dirty="0">
                <a:latin typeface="Calibri" panose="020F0502020204030204" pitchFamily="34" charset="0"/>
              </a:rPr>
              <a:t>)</a:t>
            </a:r>
            <a:endParaRPr lang="it-IT" sz="1000" b="0" dirty="0">
              <a:latin typeface="Calibri" panose="020F0502020204030204" pitchFamily="34" charset="0"/>
            </a:endParaRPr>
          </a:p>
        </p:txBody>
      </p:sp>
      <p:sp>
        <p:nvSpPr>
          <p:cNvPr id="13" name="Rettangolo 12"/>
          <p:cNvSpPr/>
          <p:nvPr/>
        </p:nvSpPr>
        <p:spPr>
          <a:xfrm>
            <a:off x="5097557" y="2659786"/>
            <a:ext cx="1084833" cy="646331"/>
          </a:xfrm>
          <a:prstGeom prst="rect">
            <a:avLst/>
          </a:prstGeom>
        </p:spPr>
        <p:txBody>
          <a:bodyPr wrap="square">
            <a:spAutoFit/>
          </a:bodyPr>
          <a:lstStyle/>
          <a:p>
            <a:r>
              <a:rPr lang="it-IT" sz="3600" b="0" dirty="0">
                <a:latin typeface="Calibri" panose="020F0502020204030204" pitchFamily="34" charset="0"/>
              </a:rPr>
              <a:t>59,5 </a:t>
            </a:r>
          </a:p>
        </p:txBody>
      </p:sp>
      <p:sp>
        <p:nvSpPr>
          <p:cNvPr id="14" name="Rettangolo 13"/>
          <p:cNvSpPr/>
          <p:nvPr/>
        </p:nvSpPr>
        <p:spPr>
          <a:xfrm>
            <a:off x="6200482" y="2629008"/>
            <a:ext cx="2274689" cy="707886"/>
          </a:xfrm>
          <a:prstGeom prst="rect">
            <a:avLst/>
          </a:prstGeom>
        </p:spPr>
        <p:txBody>
          <a:bodyPr wrap="square">
            <a:spAutoFit/>
          </a:bodyPr>
          <a:lstStyle/>
          <a:p>
            <a:r>
              <a:rPr lang="it-IT" sz="2000" b="0" dirty="0">
                <a:latin typeface="Calibri" panose="020F0502020204030204" pitchFamily="34" charset="0"/>
              </a:rPr>
              <a:t>Non ne avevamo bisogno</a:t>
            </a:r>
          </a:p>
        </p:txBody>
      </p:sp>
      <p:sp>
        <p:nvSpPr>
          <p:cNvPr id="15" name="Rettangolo 14"/>
          <p:cNvSpPr/>
          <p:nvPr/>
        </p:nvSpPr>
        <p:spPr>
          <a:xfrm>
            <a:off x="5097557" y="3487570"/>
            <a:ext cx="1084833" cy="646331"/>
          </a:xfrm>
          <a:prstGeom prst="rect">
            <a:avLst/>
          </a:prstGeom>
        </p:spPr>
        <p:txBody>
          <a:bodyPr wrap="square">
            <a:spAutoFit/>
          </a:bodyPr>
          <a:lstStyle/>
          <a:p>
            <a:r>
              <a:rPr lang="it-IT" sz="3600" b="0" dirty="0">
                <a:latin typeface="Calibri" panose="020F0502020204030204" pitchFamily="34" charset="0"/>
              </a:rPr>
              <a:t>40,5 </a:t>
            </a:r>
          </a:p>
        </p:txBody>
      </p:sp>
      <p:sp>
        <p:nvSpPr>
          <p:cNvPr id="16" name="Rettangolo 15"/>
          <p:cNvSpPr/>
          <p:nvPr/>
        </p:nvSpPr>
        <p:spPr>
          <a:xfrm>
            <a:off x="6200482" y="3456792"/>
            <a:ext cx="2274689" cy="707886"/>
          </a:xfrm>
          <a:prstGeom prst="rect">
            <a:avLst/>
          </a:prstGeom>
        </p:spPr>
        <p:txBody>
          <a:bodyPr wrap="square">
            <a:spAutoFit/>
          </a:bodyPr>
          <a:lstStyle/>
          <a:p>
            <a:r>
              <a:rPr lang="it-IT" sz="2000" b="0" dirty="0">
                <a:latin typeface="Calibri" panose="020F0502020204030204" pitchFamily="34" charset="0"/>
              </a:rPr>
              <a:t>Ne avevamo bisogno</a:t>
            </a:r>
          </a:p>
        </p:txBody>
      </p:sp>
      <p:sp>
        <p:nvSpPr>
          <p:cNvPr id="17" name="Freccia a destra 16"/>
          <p:cNvSpPr/>
          <p:nvPr/>
        </p:nvSpPr>
        <p:spPr bwMode="auto">
          <a:xfrm>
            <a:off x="2049983" y="2583972"/>
            <a:ext cx="2598968" cy="1663424"/>
          </a:xfrm>
          <a:prstGeom prst="rightArrow">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ttangolo 17"/>
          <p:cNvSpPr/>
          <p:nvPr/>
        </p:nvSpPr>
        <p:spPr>
          <a:xfrm>
            <a:off x="5263825" y="4785708"/>
            <a:ext cx="3678415" cy="1581972"/>
          </a:xfrm>
          <a:prstGeom prst="rect">
            <a:avLst/>
          </a:prstGeom>
        </p:spPr>
        <p:txBody>
          <a:bodyPr wrap="square">
            <a:spAutoFit/>
          </a:bodyPr>
          <a:lstStyle/>
          <a:p>
            <a:pPr>
              <a:lnSpc>
                <a:spcPct val="110000"/>
              </a:lnSpc>
              <a:spcBef>
                <a:spcPts val="600"/>
              </a:spcBef>
            </a:pPr>
            <a:r>
              <a:rPr lang="it-IT" sz="2200" dirty="0">
                <a:latin typeface="Calibri" panose="020F0502020204030204" pitchFamily="34" charset="0"/>
              </a:rPr>
              <a:t>Di questi, il 46% ha dovuto rinunciare a causa della scarsa presenza di personale qualificato sul mercato</a:t>
            </a:r>
          </a:p>
        </p:txBody>
      </p:sp>
      <p:sp>
        <p:nvSpPr>
          <p:cNvPr id="19"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0" name="Freccia circolare a destra 19"/>
          <p:cNvSpPr/>
          <p:nvPr/>
        </p:nvSpPr>
        <p:spPr bwMode="auto">
          <a:xfrm rot="19909402">
            <a:off x="4727124" y="4102370"/>
            <a:ext cx="435128" cy="900005"/>
          </a:xfrm>
          <a:prstGeom prst="curved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1" name="Picture 4" descr="Risultati immagini per cerchio evidenziatore ross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4634497" y="3287907"/>
            <a:ext cx="1793408" cy="1001286"/>
          </a:xfrm>
          <a:prstGeom prst="rect">
            <a:avLst/>
          </a:prstGeom>
          <a:noFill/>
          <a:extLst>
            <a:ext uri="{909E8E84-426E-40DD-AFC4-6F175D3DCCD1}">
              <a14:hiddenFill xmlns:a14="http://schemas.microsoft.com/office/drawing/2010/main">
                <a:solidFill>
                  <a:srgbClr val="FFFFFF"/>
                </a:solidFill>
              </a14:hiddenFill>
            </a:ext>
          </a:extLst>
        </p:spPr>
      </p:pic>
      <p:sp>
        <p:nvSpPr>
          <p:cNvPr id="22" name="Titolo 6"/>
          <p:cNvSpPr txBox="1">
            <a:spLocks/>
          </p:cNvSpPr>
          <p:nvPr/>
        </p:nvSpPr>
        <p:spPr>
          <a:xfrm>
            <a:off x="395288" y="188913"/>
            <a:ext cx="8672512" cy="765175"/>
          </a:xfrm>
          <a:prstGeom prst="rect">
            <a:avLst/>
          </a:prstGeom>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r>
              <a:rPr lang="it-IT" kern="0" dirty="0">
                <a:solidFill>
                  <a:srgbClr val="1F4E79"/>
                </a:solidFill>
                <a:latin typeface="Calibri" panose="020F0502020204030204" pitchFamily="34" charset="0"/>
                <a:cs typeface="Arial" panose="020B0604020202020204" pitchFamily="34" charset="0"/>
              </a:rPr>
              <a:t>formazione aziendale | </a:t>
            </a:r>
            <a:r>
              <a:rPr lang="it-IT" dirty="0">
                <a:solidFill>
                  <a:schemeClr val="tx1"/>
                </a:solidFill>
                <a:latin typeface="Calibri" panose="020F0502020204030204" pitchFamily="34" charset="0"/>
                <a:ea typeface="ＭＳ Ｐゴシック" pitchFamily="34" charset="-128"/>
                <a:cs typeface="Arial" charset="0"/>
              </a:rPr>
              <a:t>circa il 93% delle imprese non ha incrementato il proprio organico negli ultimi 12 mesi… di queste, oltre il 40% ne avrebbe avuto bisogno, ma ha spesso rinunciato proprio a causa della scarsa presenza di personale qualificato sul mercato…</a:t>
            </a:r>
            <a:endParaRPr lang="it-IT" kern="0" dirty="0">
              <a:solidFill>
                <a:schemeClr val="tx1"/>
              </a:solidFill>
              <a:latin typeface="Calibri" panose="020F0502020204030204" pitchFamily="34" charset="0"/>
              <a:ea typeface="ＭＳ Ｐゴシック" pitchFamily="34" charset="-128"/>
            </a:endParaRPr>
          </a:p>
        </p:txBody>
      </p:sp>
      <p:sp>
        <p:nvSpPr>
          <p:cNvPr id="24" name="Rettangolo 23"/>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33884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95288" y="1412776"/>
            <a:ext cx="8491705" cy="646331"/>
          </a:xfrm>
          <a:prstGeom prst="rect">
            <a:avLst/>
          </a:prstGeom>
        </p:spPr>
        <p:txBody>
          <a:bodyPr wrap="square">
            <a:spAutoFit/>
          </a:bodyPr>
          <a:lstStyle/>
          <a:p>
            <a:pPr algn="just">
              <a:spcBef>
                <a:spcPts val="0"/>
              </a:spcBef>
            </a:pPr>
            <a:r>
              <a:rPr lang="it-IT" sz="1800" b="0" dirty="0">
                <a:latin typeface="Calibri" panose="020F0502020204030204" pitchFamily="34" charset="0"/>
              </a:rPr>
              <a:t>È  d’accordo con l’idea che </a:t>
            </a:r>
            <a:r>
              <a:rPr lang="it-IT" sz="1800" dirty="0">
                <a:latin typeface="Calibri" panose="020F0502020204030204" pitchFamily="34" charset="0"/>
              </a:rPr>
              <a:t>«</a:t>
            </a:r>
            <a:r>
              <a:rPr lang="it-IT" sz="1800" i="1" dirty="0">
                <a:latin typeface="Calibri" panose="020F0502020204030204" pitchFamily="34" charset="0"/>
              </a:rPr>
              <a:t>un’adeguata formazione gioca oggi un ruolo strategico nell’individuazione di personale qualificato</a:t>
            </a:r>
            <a:r>
              <a:rPr lang="it-IT" sz="1800" dirty="0">
                <a:latin typeface="Calibri" panose="020F0502020204030204" pitchFamily="34" charset="0"/>
              </a:rPr>
              <a:t>»</a:t>
            </a:r>
            <a:r>
              <a:rPr lang="it-IT" sz="1800" b="0" dirty="0">
                <a:latin typeface="Calibri" panose="020F0502020204030204" pitchFamily="34" charset="0"/>
              </a:rPr>
              <a:t>?</a:t>
            </a:r>
          </a:p>
        </p:txBody>
      </p:sp>
      <p:sp>
        <p:nvSpPr>
          <p:cNvPr id="8" name="CasellaDiTesto 7"/>
          <p:cNvSpPr txBox="1"/>
          <p:nvPr/>
        </p:nvSpPr>
        <p:spPr>
          <a:xfrm>
            <a:off x="1764432" y="3029698"/>
            <a:ext cx="1819729" cy="1200329"/>
          </a:xfrm>
          <a:prstGeom prst="rect">
            <a:avLst/>
          </a:prstGeom>
          <a:solidFill>
            <a:schemeClr val="bg1"/>
          </a:solidFill>
        </p:spPr>
        <p:txBody>
          <a:bodyPr wrap="none" rtlCol="0">
            <a:spAutoFit/>
          </a:bodyPr>
          <a:lstStyle/>
          <a:p>
            <a:r>
              <a:rPr lang="it-IT" sz="7200" b="0" dirty="0">
                <a:solidFill>
                  <a:srgbClr val="008000"/>
                </a:solidFill>
                <a:latin typeface="Calibri" panose="020F0502020204030204" pitchFamily="34" charset="0"/>
              </a:rPr>
              <a:t>88,2</a:t>
            </a:r>
            <a:endParaRPr lang="en-US" sz="7200" b="0" dirty="0">
              <a:solidFill>
                <a:srgbClr val="008000"/>
              </a:solidFill>
              <a:latin typeface="Calibri" panose="020F0502020204030204" pitchFamily="34" charset="0"/>
            </a:endParaRPr>
          </a:p>
        </p:txBody>
      </p:sp>
      <p:pic>
        <p:nvPicPr>
          <p:cNvPr id="9" name="Immagine 8"/>
          <p:cNvPicPr>
            <a:picLocks noChangeAspect="1"/>
          </p:cNvPicPr>
          <p:nvPr/>
        </p:nvPicPr>
        <p:blipFill>
          <a:blip r:embed="rId2"/>
          <a:stretch>
            <a:fillRect/>
          </a:stretch>
        </p:blipFill>
        <p:spPr>
          <a:xfrm>
            <a:off x="552678" y="2204864"/>
            <a:ext cx="1009704" cy="1016054"/>
          </a:xfrm>
          <a:prstGeom prst="rect">
            <a:avLst/>
          </a:prstGeom>
          <a:solidFill>
            <a:schemeClr val="bg1"/>
          </a:solidFill>
        </p:spPr>
      </p:pic>
      <p:pic>
        <p:nvPicPr>
          <p:cNvPr id="10" name="Immagine 9"/>
          <p:cNvPicPr>
            <a:picLocks noChangeAspect="1"/>
          </p:cNvPicPr>
          <p:nvPr/>
        </p:nvPicPr>
        <p:blipFill>
          <a:blip r:embed="rId3"/>
          <a:stretch>
            <a:fillRect/>
          </a:stretch>
        </p:blipFill>
        <p:spPr>
          <a:xfrm>
            <a:off x="4718779" y="2204864"/>
            <a:ext cx="1035344" cy="1016054"/>
          </a:xfrm>
          <a:prstGeom prst="rect">
            <a:avLst/>
          </a:prstGeom>
          <a:solidFill>
            <a:schemeClr val="bg1"/>
          </a:solidFill>
        </p:spPr>
      </p:pic>
      <p:sp>
        <p:nvSpPr>
          <p:cNvPr id="11" name="CasellaDiTesto 10"/>
          <p:cNvSpPr txBox="1"/>
          <p:nvPr/>
        </p:nvSpPr>
        <p:spPr>
          <a:xfrm>
            <a:off x="6142134" y="3029698"/>
            <a:ext cx="1819729" cy="1200329"/>
          </a:xfrm>
          <a:prstGeom prst="rect">
            <a:avLst/>
          </a:prstGeom>
          <a:solidFill>
            <a:schemeClr val="bg1"/>
          </a:solidFill>
        </p:spPr>
        <p:txBody>
          <a:bodyPr wrap="none" rtlCol="0">
            <a:spAutoFit/>
          </a:bodyPr>
          <a:lstStyle/>
          <a:p>
            <a:r>
              <a:rPr lang="it-IT" sz="7200" b="0" dirty="0">
                <a:solidFill>
                  <a:schemeClr val="bg1">
                    <a:lumMod val="50000"/>
                  </a:schemeClr>
                </a:solidFill>
                <a:latin typeface="Calibri" panose="020F0502020204030204" pitchFamily="34" charset="0"/>
              </a:rPr>
              <a:t>11,8</a:t>
            </a:r>
            <a:endParaRPr lang="en-US" sz="7200" b="0" dirty="0">
              <a:solidFill>
                <a:schemeClr val="bg1">
                  <a:lumMod val="50000"/>
                </a:schemeClr>
              </a:solidFill>
              <a:latin typeface="Calibri" panose="020F0502020204030204" pitchFamily="34" charset="0"/>
            </a:endParaRPr>
          </a:p>
        </p:txBody>
      </p:sp>
      <p:sp>
        <p:nvSpPr>
          <p:cNvPr id="12" name="CasellaDiTesto 10"/>
          <p:cNvSpPr txBox="1">
            <a:spLocks noChangeArrowheads="1"/>
          </p:cNvSpPr>
          <p:nvPr/>
        </p:nvSpPr>
        <p:spPr bwMode="auto">
          <a:xfrm>
            <a:off x="1562382" y="2420504"/>
            <a:ext cx="2147190" cy="584775"/>
          </a:xfrm>
          <a:prstGeom prst="rect">
            <a:avLst/>
          </a:prstGeom>
          <a:noFill/>
          <a:ln w="9525">
            <a:noFill/>
            <a:miter lim="800000"/>
            <a:headEnd/>
            <a:tailEnd/>
          </a:ln>
        </p:spPr>
        <p:txBody>
          <a:bodyPr wrap="square">
            <a:spAutoFit/>
          </a:bodyPr>
          <a:lstStyle/>
          <a:p>
            <a:r>
              <a:rPr lang="it-IT" altLang="it-IT" sz="3200" b="1" dirty="0">
                <a:latin typeface="Calibri" panose="020F0502020204030204" pitchFamily="34" charset="0"/>
              </a:rPr>
              <a:t>È d’accordo</a:t>
            </a:r>
          </a:p>
        </p:txBody>
      </p:sp>
      <p:sp>
        <p:nvSpPr>
          <p:cNvPr id="13" name="CasellaDiTesto 12"/>
          <p:cNvSpPr txBox="1">
            <a:spLocks noChangeArrowheads="1"/>
          </p:cNvSpPr>
          <p:nvPr/>
        </p:nvSpPr>
        <p:spPr bwMode="auto">
          <a:xfrm>
            <a:off x="5757820" y="2420504"/>
            <a:ext cx="2723572" cy="584775"/>
          </a:xfrm>
          <a:prstGeom prst="rect">
            <a:avLst/>
          </a:prstGeom>
          <a:noFill/>
          <a:ln w="9525">
            <a:noFill/>
            <a:miter lim="800000"/>
            <a:headEnd/>
            <a:tailEnd/>
          </a:ln>
        </p:spPr>
        <p:txBody>
          <a:bodyPr wrap="square">
            <a:spAutoFit/>
          </a:bodyPr>
          <a:lstStyle/>
          <a:p>
            <a:r>
              <a:rPr lang="it-IT" altLang="it-IT" sz="3200" b="1" dirty="0">
                <a:latin typeface="Calibri" panose="020F0502020204030204" pitchFamily="34" charset="0"/>
              </a:rPr>
              <a:t>È in disaccordo</a:t>
            </a:r>
          </a:p>
        </p:txBody>
      </p:sp>
      <p:sp>
        <p:nvSpPr>
          <p:cNvPr id="14" name="Text Box 49"/>
          <p:cNvSpPr txBox="1">
            <a:spLocks noChangeArrowheads="1"/>
          </p:cNvSpPr>
          <p:nvPr/>
        </p:nvSpPr>
        <p:spPr bwMode="auto">
          <a:xfrm>
            <a:off x="395288" y="6365922"/>
            <a:ext cx="8672512"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5" name="Titolo 6"/>
          <p:cNvSpPr txBox="1">
            <a:spLocks/>
          </p:cNvSpPr>
          <p:nvPr/>
        </p:nvSpPr>
        <p:spPr>
          <a:xfrm>
            <a:off x="395288" y="188913"/>
            <a:ext cx="8672512" cy="765175"/>
          </a:xfrm>
          <a:prstGeom prst="rect">
            <a:avLst/>
          </a:prstGeom>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r>
              <a:rPr lang="it-IT" kern="0" dirty="0">
                <a:solidFill>
                  <a:srgbClr val="1F4E79"/>
                </a:solidFill>
                <a:latin typeface="Calibri" panose="020F0502020204030204" pitchFamily="34" charset="0"/>
                <a:cs typeface="Arial" panose="020B0604020202020204" pitchFamily="34" charset="0"/>
              </a:rPr>
              <a:t>formazione aziendale | </a:t>
            </a:r>
            <a:r>
              <a:rPr lang="it-IT" dirty="0">
                <a:solidFill>
                  <a:schemeClr val="tx1"/>
                </a:solidFill>
                <a:latin typeface="Calibri" panose="020F0502020204030204" pitchFamily="34" charset="0"/>
                <a:ea typeface="ＭＳ Ｐゴシック" pitchFamily="34" charset="-128"/>
                <a:cs typeface="Arial" charset="0"/>
              </a:rPr>
              <a:t>…è per questo che oltre l’88% degli imprenditori considera la «formazione» un aspetto chiave nell’ottica di disporre di personale qualificato…</a:t>
            </a:r>
            <a:endParaRPr lang="it-IT" kern="0" dirty="0">
              <a:solidFill>
                <a:schemeClr val="tx1"/>
              </a:solidFill>
              <a:latin typeface="Calibri" panose="020F0502020204030204" pitchFamily="34" charset="0"/>
              <a:ea typeface="ＭＳ Ｐゴシック" pitchFamily="34" charset="-128"/>
            </a:endParaRPr>
          </a:p>
        </p:txBody>
      </p:sp>
      <p:sp>
        <p:nvSpPr>
          <p:cNvPr id="2" name="Freccia circolare a destra 1"/>
          <p:cNvSpPr/>
          <p:nvPr/>
        </p:nvSpPr>
        <p:spPr bwMode="auto">
          <a:xfrm rot="20568046">
            <a:off x="755576" y="4077072"/>
            <a:ext cx="806806" cy="1440160"/>
          </a:xfrm>
          <a:prstGeom prst="curvedRight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CasellaDiTesto 10"/>
          <p:cNvSpPr txBox="1">
            <a:spLocks noChangeArrowheads="1"/>
          </p:cNvSpPr>
          <p:nvPr/>
        </p:nvSpPr>
        <p:spPr bwMode="auto">
          <a:xfrm>
            <a:off x="1802511" y="4616549"/>
            <a:ext cx="6513906" cy="1631216"/>
          </a:xfrm>
          <a:prstGeom prst="rect">
            <a:avLst/>
          </a:prstGeom>
          <a:noFill/>
          <a:ln w="9525">
            <a:noFill/>
            <a:miter lim="800000"/>
            <a:headEnd/>
            <a:tailEnd/>
          </a:ln>
        </p:spPr>
        <p:txBody>
          <a:bodyPr wrap="square">
            <a:spAutoFit/>
          </a:bodyPr>
          <a:lstStyle/>
          <a:p>
            <a:r>
              <a:rPr lang="it-IT" altLang="it-IT" sz="2500" b="0" dirty="0">
                <a:latin typeface="Calibri" panose="020F0502020204030204" pitchFamily="34" charset="0"/>
              </a:rPr>
              <a:t>Le </a:t>
            </a:r>
            <a:r>
              <a:rPr lang="it-IT" altLang="it-IT" sz="2500" dirty="0">
                <a:latin typeface="Calibri" panose="020F0502020204030204" pitchFamily="34" charset="0"/>
              </a:rPr>
              <a:t>imprese più strutturate </a:t>
            </a:r>
            <a:r>
              <a:rPr lang="it-IT" altLang="it-IT" sz="2500" b="0" dirty="0">
                <a:latin typeface="Calibri" panose="020F0502020204030204" pitchFamily="34" charset="0"/>
              </a:rPr>
              <a:t>avvertono fortemente l’</a:t>
            </a:r>
            <a:r>
              <a:rPr lang="it-IT" altLang="it-IT" sz="2500" dirty="0">
                <a:latin typeface="Calibri" panose="020F0502020204030204" pitchFamily="34" charset="0"/>
              </a:rPr>
              <a:t>importanza della formazione </a:t>
            </a:r>
            <a:r>
              <a:rPr lang="it-IT" altLang="it-IT" sz="2500" b="0" dirty="0">
                <a:latin typeface="Calibri" panose="020F0502020204030204" pitchFamily="34" charset="0"/>
              </a:rPr>
              <a:t>al fine di mantenere l’offerta </a:t>
            </a:r>
            <a:r>
              <a:rPr lang="it-IT" altLang="it-IT" sz="2500" dirty="0">
                <a:latin typeface="Calibri" panose="020F0502020204030204" pitchFamily="34" charset="0"/>
              </a:rPr>
              <a:t>al passo con le nuove tendenze di mercato</a:t>
            </a:r>
          </a:p>
        </p:txBody>
      </p:sp>
      <p:sp>
        <p:nvSpPr>
          <p:cNvPr id="18" name="Rettangolo 17"/>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887026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95288" y="1412776"/>
            <a:ext cx="8491705" cy="369332"/>
          </a:xfrm>
          <a:prstGeom prst="rect">
            <a:avLst/>
          </a:prstGeom>
        </p:spPr>
        <p:txBody>
          <a:bodyPr wrap="square">
            <a:spAutoFit/>
          </a:bodyPr>
          <a:lstStyle/>
          <a:p>
            <a:r>
              <a:rPr lang="it-IT" sz="1800" b="0" dirty="0">
                <a:latin typeface="Calibri" panose="020F0502020204030204" pitchFamily="34" charset="0"/>
              </a:rPr>
              <a:t>Per quali aree tematiche rileva un </a:t>
            </a:r>
            <a:r>
              <a:rPr lang="it-IT" sz="1800" b="1" u="sng" dirty="0">
                <a:latin typeface="Calibri" panose="020F0502020204030204" pitchFamily="34" charset="0"/>
              </a:rPr>
              <a:t>fabbisogno formativo in azienda</a:t>
            </a:r>
            <a:r>
              <a:rPr lang="it-IT" sz="1800" dirty="0">
                <a:latin typeface="Calibri" panose="020F0502020204030204" pitchFamily="34" charset="0"/>
              </a:rPr>
              <a:t>?</a:t>
            </a:r>
          </a:p>
        </p:txBody>
      </p:sp>
      <p:pic>
        <p:nvPicPr>
          <p:cNvPr id="12" name="Picture 6" descr="Risultati immagini per financial administration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316" y="5209075"/>
            <a:ext cx="508659" cy="504790"/>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1147868" y="5199860"/>
            <a:ext cx="1807276" cy="523220"/>
          </a:xfrm>
          <a:prstGeom prst="rect">
            <a:avLst/>
          </a:prstGeom>
        </p:spPr>
        <p:txBody>
          <a:bodyPr wrap="square">
            <a:spAutoFit/>
          </a:bodyPr>
          <a:lstStyle/>
          <a:p>
            <a:r>
              <a:rPr lang="it-IT" sz="1400" b="0" dirty="0">
                <a:latin typeface="Calibri" panose="020F0502020204030204" pitchFamily="34" charset="0"/>
              </a:rPr>
              <a:t>Amministrazione finanza e controllo</a:t>
            </a:r>
          </a:p>
        </p:txBody>
      </p:sp>
      <p:sp>
        <p:nvSpPr>
          <p:cNvPr id="33" name="Rettangolo 32"/>
          <p:cNvSpPr/>
          <p:nvPr/>
        </p:nvSpPr>
        <p:spPr>
          <a:xfrm>
            <a:off x="2997638" y="5199860"/>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13,5</a:t>
            </a:r>
            <a:endParaRPr lang="it-IT" sz="2800" b="0" dirty="0">
              <a:latin typeface="Calibri" panose="020F0502020204030204" pitchFamily="34" charset="0"/>
            </a:endParaRPr>
          </a:p>
        </p:txBody>
      </p:sp>
      <p:pic>
        <p:nvPicPr>
          <p:cNvPr id="24" name="Picture 18" descr="Risultati immagini per job security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135" y="5078888"/>
            <a:ext cx="765164" cy="765164"/>
          </a:xfrm>
          <a:prstGeom prst="rect">
            <a:avLst/>
          </a:prstGeom>
          <a:noFill/>
          <a:extLst>
            <a:ext uri="{909E8E84-426E-40DD-AFC4-6F175D3DCCD1}">
              <a14:hiddenFill xmlns:a14="http://schemas.microsoft.com/office/drawing/2010/main">
                <a:solidFill>
                  <a:srgbClr val="FFFFFF"/>
                </a:solidFill>
              </a14:hiddenFill>
            </a:ext>
          </a:extLst>
        </p:spPr>
      </p:pic>
      <p:sp>
        <p:nvSpPr>
          <p:cNvPr id="25" name="Rettangolo 24"/>
          <p:cNvSpPr/>
          <p:nvPr/>
        </p:nvSpPr>
        <p:spPr>
          <a:xfrm>
            <a:off x="5480640" y="5307582"/>
            <a:ext cx="1700950" cy="307777"/>
          </a:xfrm>
          <a:prstGeom prst="rect">
            <a:avLst/>
          </a:prstGeom>
        </p:spPr>
        <p:txBody>
          <a:bodyPr wrap="square">
            <a:spAutoFit/>
          </a:bodyPr>
          <a:lstStyle/>
          <a:p>
            <a:r>
              <a:rPr lang="it-IT" sz="1400" b="0" dirty="0">
                <a:latin typeface="Calibri" panose="020F0502020204030204" pitchFamily="34" charset="0"/>
              </a:rPr>
              <a:t>Sicurezza sul lavoro</a:t>
            </a:r>
          </a:p>
        </p:txBody>
      </p:sp>
      <p:sp>
        <p:nvSpPr>
          <p:cNvPr id="32" name="Rettangolo 31"/>
          <p:cNvSpPr/>
          <p:nvPr/>
        </p:nvSpPr>
        <p:spPr>
          <a:xfrm>
            <a:off x="7379370" y="5199860"/>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9,0</a:t>
            </a:r>
            <a:endParaRPr lang="it-IT" sz="2800" b="0" dirty="0">
              <a:latin typeface="Calibri" panose="020F0502020204030204" pitchFamily="34" charset="0"/>
            </a:endParaRPr>
          </a:p>
        </p:txBody>
      </p:sp>
      <p:pic>
        <p:nvPicPr>
          <p:cNvPr id="22" name="Picture 16" descr="Risultati immagini per industry regulati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970" y="4251063"/>
            <a:ext cx="585494" cy="530987"/>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22"/>
          <p:cNvSpPr/>
          <p:nvPr/>
        </p:nvSpPr>
        <p:spPr>
          <a:xfrm>
            <a:off x="5480640" y="4254946"/>
            <a:ext cx="1895885" cy="523220"/>
          </a:xfrm>
          <a:prstGeom prst="rect">
            <a:avLst/>
          </a:prstGeom>
        </p:spPr>
        <p:txBody>
          <a:bodyPr wrap="square">
            <a:spAutoFit/>
          </a:bodyPr>
          <a:lstStyle/>
          <a:p>
            <a:r>
              <a:rPr lang="it-IT" sz="1400" b="0" dirty="0">
                <a:latin typeface="Calibri" panose="020F0502020204030204" pitchFamily="34" charset="0"/>
              </a:rPr>
              <a:t>Legislazione/normative specifiche di settore</a:t>
            </a:r>
          </a:p>
        </p:txBody>
      </p:sp>
      <p:sp>
        <p:nvSpPr>
          <p:cNvPr id="36" name="Rettangolo 35"/>
          <p:cNvSpPr/>
          <p:nvPr/>
        </p:nvSpPr>
        <p:spPr>
          <a:xfrm>
            <a:off x="7379370" y="4254946"/>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10,7</a:t>
            </a:r>
            <a:endParaRPr lang="it-IT" sz="2800" b="0" dirty="0">
              <a:latin typeface="Calibri" panose="020F0502020204030204" pitchFamily="34" charset="0"/>
            </a:endParaRPr>
          </a:p>
        </p:txBody>
      </p:sp>
      <p:pic>
        <p:nvPicPr>
          <p:cNvPr id="10" name="Picture 4" descr="Risultati immagini per e commerc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75" y="4250846"/>
            <a:ext cx="565341" cy="531421"/>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1008124" y="4147224"/>
            <a:ext cx="1986670" cy="738664"/>
          </a:xfrm>
          <a:prstGeom prst="rect">
            <a:avLst/>
          </a:prstGeom>
        </p:spPr>
        <p:txBody>
          <a:bodyPr wrap="square">
            <a:spAutoFit/>
          </a:bodyPr>
          <a:lstStyle/>
          <a:p>
            <a:r>
              <a:rPr lang="it-IT" sz="1400" b="0" dirty="0">
                <a:latin typeface="Calibri" panose="020F0502020204030204" pitchFamily="34" charset="0"/>
              </a:rPr>
              <a:t>Nuove dinamiche di consumo, social network e vendite on-line</a:t>
            </a:r>
          </a:p>
        </p:txBody>
      </p:sp>
      <p:sp>
        <p:nvSpPr>
          <p:cNvPr id="38" name="Rettangolo 37"/>
          <p:cNvSpPr/>
          <p:nvPr/>
        </p:nvSpPr>
        <p:spPr>
          <a:xfrm>
            <a:off x="2997638" y="4254946"/>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23,0</a:t>
            </a:r>
            <a:endParaRPr lang="it-IT" sz="2800" b="0" dirty="0">
              <a:latin typeface="Calibri" panose="020F0502020204030204" pitchFamily="34" charset="0"/>
            </a:endParaRPr>
          </a:p>
        </p:txBody>
      </p:sp>
      <p:sp>
        <p:nvSpPr>
          <p:cNvPr id="41" name="Text Box 49"/>
          <p:cNvSpPr txBox="1">
            <a:spLocks noChangeArrowheads="1"/>
          </p:cNvSpPr>
          <p:nvPr/>
        </p:nvSpPr>
        <p:spPr bwMode="auto">
          <a:xfrm>
            <a:off x="395288" y="6217648"/>
            <a:ext cx="8329164" cy="397032"/>
          </a:xfrm>
          <a:prstGeom prst="rect">
            <a:avLst/>
          </a:prstGeom>
          <a:noFill/>
          <a:ln w="9525">
            <a:noFill/>
            <a:miter lim="800000"/>
            <a:headEnd/>
            <a:tailEnd/>
          </a:ln>
        </p:spPr>
        <p:txBody>
          <a:bodyPr wrap="square">
            <a:spAutoFit/>
          </a:bodyPr>
          <a:lstStyle/>
          <a:p>
            <a:pPr algn="just">
              <a:lnSpc>
                <a:spcPct val="110000"/>
              </a:lnSpc>
              <a:spcBef>
                <a:spcPts val="600"/>
              </a:spcBef>
            </a:pPr>
            <a:r>
              <a:rPr lang="it-IT" altLang="it-IT" sz="900" b="1" dirty="0">
                <a:latin typeface="Calibri" panose="020F0502020204030204" pitchFamily="34" charset="0"/>
              </a:rPr>
              <a:t>Base campione:</a:t>
            </a:r>
            <a:r>
              <a:rPr lang="it-IT" altLang="it-IT" sz="900" dirty="0">
                <a:latin typeface="Calibri" panose="020F0502020204030204" pitchFamily="34" charset="0"/>
              </a:rPr>
              <a:t>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a:t>
            </a:r>
            <a:r>
              <a:rPr lang="it-IT" altLang="it-IT" sz="900" i="1" dirty="0">
                <a:latin typeface="Calibri" panose="020F0502020204030204" pitchFamily="34" charset="0"/>
              </a:rPr>
              <a:t> La somma delle percentuali è diversa da 100,0 in quanto erano  ammesse risposte multiple.</a:t>
            </a:r>
            <a:r>
              <a:rPr lang="it-IT" altLang="it-IT" sz="900" b="0" dirty="0">
                <a:latin typeface="Calibri" panose="020F0502020204030204" pitchFamily="34" charset="0"/>
              </a:rPr>
              <a:t> </a:t>
            </a:r>
            <a:r>
              <a:rPr lang="it-IT" altLang="it-IT" sz="900" b="1" dirty="0">
                <a:latin typeface="Calibri" panose="020F0502020204030204" pitchFamily="34" charset="0"/>
              </a:rPr>
              <a:t>I dati sono riportati all’universo.</a:t>
            </a:r>
          </a:p>
        </p:txBody>
      </p:sp>
      <p:pic>
        <p:nvPicPr>
          <p:cNvPr id="8" name="Picture 2" descr="Risultati immagini per marketing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614" y="2171789"/>
            <a:ext cx="684062" cy="684062"/>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1147868" y="2144488"/>
            <a:ext cx="1700950" cy="738664"/>
          </a:xfrm>
          <a:prstGeom prst="rect">
            <a:avLst/>
          </a:prstGeom>
        </p:spPr>
        <p:txBody>
          <a:bodyPr wrap="square">
            <a:spAutoFit/>
          </a:bodyPr>
          <a:lstStyle/>
          <a:p>
            <a:r>
              <a:rPr lang="it-IT" sz="1400" b="0" dirty="0">
                <a:latin typeface="Calibri" panose="020F0502020204030204" pitchFamily="34" charset="0"/>
              </a:rPr>
              <a:t>Marketing, vendite, relazione con il cliente</a:t>
            </a:r>
          </a:p>
        </p:txBody>
      </p:sp>
      <p:pic>
        <p:nvPicPr>
          <p:cNvPr id="18" name="Picture 12" descr="Risultati immagini per languag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9357" y="2193460"/>
            <a:ext cx="640720" cy="640720"/>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18"/>
          <p:cNvSpPr/>
          <p:nvPr/>
        </p:nvSpPr>
        <p:spPr>
          <a:xfrm>
            <a:off x="5480640" y="2359932"/>
            <a:ext cx="1807276" cy="307777"/>
          </a:xfrm>
          <a:prstGeom prst="rect">
            <a:avLst/>
          </a:prstGeom>
        </p:spPr>
        <p:txBody>
          <a:bodyPr wrap="square">
            <a:spAutoFit/>
          </a:bodyPr>
          <a:lstStyle/>
          <a:p>
            <a:r>
              <a:rPr lang="it-IT" sz="1400" b="0" dirty="0">
                <a:latin typeface="Calibri" panose="020F0502020204030204" pitchFamily="34" charset="0"/>
              </a:rPr>
              <a:t>Lingue straniere</a:t>
            </a:r>
          </a:p>
        </p:txBody>
      </p:sp>
      <p:sp>
        <p:nvSpPr>
          <p:cNvPr id="30" name="Rettangolo 29"/>
          <p:cNvSpPr/>
          <p:nvPr/>
        </p:nvSpPr>
        <p:spPr>
          <a:xfrm>
            <a:off x="2997638" y="2252210"/>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29,3</a:t>
            </a:r>
            <a:endParaRPr lang="it-IT" sz="2800" b="0" dirty="0">
              <a:latin typeface="Calibri" panose="020F0502020204030204" pitchFamily="34" charset="0"/>
            </a:endParaRPr>
          </a:p>
        </p:txBody>
      </p:sp>
      <p:sp>
        <p:nvSpPr>
          <p:cNvPr id="34" name="Rettangolo 33"/>
          <p:cNvSpPr/>
          <p:nvPr/>
        </p:nvSpPr>
        <p:spPr>
          <a:xfrm>
            <a:off x="7379370" y="2252210"/>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11,9</a:t>
            </a:r>
            <a:endParaRPr lang="it-IT" sz="2800" b="0" dirty="0">
              <a:latin typeface="Calibri" panose="020F0502020204030204" pitchFamily="34" charset="0"/>
            </a:endParaRPr>
          </a:p>
        </p:txBody>
      </p:sp>
      <p:pic>
        <p:nvPicPr>
          <p:cNvPr id="47" name="Picture 4" descr="Risultati immagini per cerchio evidenziatore rosso"/>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2788576" y="2100066"/>
            <a:ext cx="1482155" cy="8275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Risultati immagini per human resourc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7047" y="3284715"/>
            <a:ext cx="565341" cy="414583"/>
          </a:xfrm>
          <a:prstGeom prst="rect">
            <a:avLst/>
          </a:prstGeom>
          <a:noFill/>
          <a:extLst>
            <a:ext uri="{909E8E84-426E-40DD-AFC4-6F175D3DCCD1}">
              <a14:hiddenFill xmlns:a14="http://schemas.microsoft.com/office/drawing/2010/main">
                <a:solidFill>
                  <a:srgbClr val="FFFFFF"/>
                </a:solidFill>
              </a14:hiddenFill>
            </a:ext>
          </a:extLst>
        </p:spPr>
      </p:pic>
      <p:sp>
        <p:nvSpPr>
          <p:cNvPr id="21" name="Rettangolo 20"/>
          <p:cNvSpPr/>
          <p:nvPr/>
        </p:nvSpPr>
        <p:spPr>
          <a:xfrm>
            <a:off x="5408944" y="3230396"/>
            <a:ext cx="1700950" cy="523220"/>
          </a:xfrm>
          <a:prstGeom prst="rect">
            <a:avLst/>
          </a:prstGeom>
        </p:spPr>
        <p:txBody>
          <a:bodyPr wrap="square">
            <a:spAutoFit/>
          </a:bodyPr>
          <a:lstStyle/>
          <a:p>
            <a:r>
              <a:rPr lang="it-IT" sz="1400" b="0" dirty="0">
                <a:latin typeface="Calibri" panose="020F0502020204030204" pitchFamily="34" charset="0"/>
              </a:rPr>
              <a:t>Gestione risorse umane</a:t>
            </a:r>
          </a:p>
        </p:txBody>
      </p:sp>
      <p:sp>
        <p:nvSpPr>
          <p:cNvPr id="37" name="Rettangolo 36"/>
          <p:cNvSpPr/>
          <p:nvPr/>
        </p:nvSpPr>
        <p:spPr>
          <a:xfrm>
            <a:off x="7379370" y="3230396"/>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14,8</a:t>
            </a:r>
            <a:endParaRPr lang="it-IT" sz="2800" b="0" dirty="0">
              <a:latin typeface="Calibri" panose="020F0502020204030204" pitchFamily="34" charset="0"/>
            </a:endParaRPr>
          </a:p>
        </p:txBody>
      </p:sp>
      <p:pic>
        <p:nvPicPr>
          <p:cNvPr id="14" name="Picture 8" descr="Risultati immagini per informatics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262" y="3207623"/>
            <a:ext cx="568766" cy="568766"/>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p:cNvSpPr/>
          <p:nvPr/>
        </p:nvSpPr>
        <p:spPr>
          <a:xfrm>
            <a:off x="1147868" y="3230396"/>
            <a:ext cx="1682961" cy="523220"/>
          </a:xfrm>
          <a:prstGeom prst="rect">
            <a:avLst/>
          </a:prstGeom>
        </p:spPr>
        <p:txBody>
          <a:bodyPr wrap="square">
            <a:spAutoFit/>
          </a:bodyPr>
          <a:lstStyle/>
          <a:p>
            <a:r>
              <a:rPr lang="it-IT" sz="1400" b="0" dirty="0">
                <a:latin typeface="Calibri" panose="020F0502020204030204" pitchFamily="34" charset="0"/>
              </a:rPr>
              <a:t>Informatica e gestione SW e HD</a:t>
            </a:r>
          </a:p>
        </p:txBody>
      </p:sp>
      <p:sp>
        <p:nvSpPr>
          <p:cNvPr id="35" name="Rettangolo 34"/>
          <p:cNvSpPr/>
          <p:nvPr/>
        </p:nvSpPr>
        <p:spPr>
          <a:xfrm>
            <a:off x="2997638" y="3230396"/>
            <a:ext cx="1225078" cy="523220"/>
          </a:xfrm>
          <a:prstGeom prst="rect">
            <a:avLst/>
          </a:prstGeom>
        </p:spPr>
        <p:txBody>
          <a:bodyPr wrap="square">
            <a:spAutoFit/>
          </a:bodyPr>
          <a:lstStyle/>
          <a:p>
            <a:pPr algn="ctr"/>
            <a:r>
              <a:rPr lang="it-IT" sz="2800" b="0" dirty="0">
                <a:solidFill>
                  <a:srgbClr val="000000"/>
                </a:solidFill>
                <a:latin typeface="Calibri" panose="020F0502020204030204" pitchFamily="34" charset="0"/>
              </a:rPr>
              <a:t>27,0</a:t>
            </a:r>
            <a:endParaRPr lang="it-IT" sz="2800" b="0" dirty="0">
              <a:latin typeface="Calibri" panose="020F0502020204030204" pitchFamily="34" charset="0"/>
            </a:endParaRPr>
          </a:p>
        </p:txBody>
      </p:sp>
      <p:pic>
        <p:nvPicPr>
          <p:cNvPr id="49" name="Picture 4" descr="Risultati immagini per cerchio evidenziatore rosso"/>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2788576" y="3078252"/>
            <a:ext cx="1482155" cy="827509"/>
          </a:xfrm>
          <a:prstGeom prst="rect">
            <a:avLst/>
          </a:prstGeom>
          <a:noFill/>
          <a:extLst>
            <a:ext uri="{909E8E84-426E-40DD-AFC4-6F175D3DCCD1}">
              <a14:hiddenFill xmlns:a14="http://schemas.microsoft.com/office/drawing/2010/main">
                <a:solidFill>
                  <a:srgbClr val="FFFFFF"/>
                </a:solidFill>
              </a14:hiddenFill>
            </a:ext>
          </a:extLst>
        </p:spPr>
      </p:pic>
      <p:sp>
        <p:nvSpPr>
          <p:cNvPr id="55" name="Titolo 6"/>
          <p:cNvSpPr txBox="1">
            <a:spLocks/>
          </p:cNvSpPr>
          <p:nvPr/>
        </p:nvSpPr>
        <p:spPr>
          <a:xfrm>
            <a:off x="395288" y="188913"/>
            <a:ext cx="8491705" cy="765175"/>
          </a:xfrm>
          <a:prstGeom prst="rect">
            <a:avLst/>
          </a:prstGeom>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r>
              <a:rPr lang="it-IT" kern="0" dirty="0">
                <a:solidFill>
                  <a:srgbClr val="1F4E79"/>
                </a:solidFill>
                <a:latin typeface="Calibri" panose="020F0502020204030204" pitchFamily="34" charset="0"/>
                <a:cs typeface="Arial" panose="020B0604020202020204" pitchFamily="34" charset="0"/>
              </a:rPr>
              <a:t>formazione aziendale | </a:t>
            </a:r>
            <a:r>
              <a:rPr lang="it-IT" dirty="0">
                <a:solidFill>
                  <a:schemeClr val="tx1"/>
                </a:solidFill>
                <a:latin typeface="Calibri" panose="020F0502020204030204" pitchFamily="34" charset="0"/>
                <a:ea typeface="ＭＳ Ｐゴシック" pitchFamily="34" charset="-128"/>
                <a:cs typeface="Arial" charset="0"/>
              </a:rPr>
              <a:t>marketing e relazione con la clientela, informatica, nuove dinamiche di consumo digitale, risultano essere i principali fabbisogni formativi delle imprese…</a:t>
            </a:r>
            <a:endParaRPr lang="it-IT" kern="0" dirty="0">
              <a:solidFill>
                <a:schemeClr val="tx1"/>
              </a:solidFill>
              <a:latin typeface="Calibri" panose="020F0502020204030204" pitchFamily="34" charset="0"/>
              <a:ea typeface="ＭＳ Ｐゴシック" pitchFamily="34" charset="-128"/>
            </a:endParaRPr>
          </a:p>
        </p:txBody>
      </p:sp>
      <p:pic>
        <p:nvPicPr>
          <p:cNvPr id="56" name="Picture 4" descr="Risultati immagini per cerchio evidenziatore rosso"/>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2788576" y="4113140"/>
            <a:ext cx="1482155" cy="827509"/>
          </a:xfrm>
          <a:prstGeom prst="rect">
            <a:avLst/>
          </a:prstGeom>
          <a:noFill/>
          <a:extLst>
            <a:ext uri="{909E8E84-426E-40DD-AFC4-6F175D3DCCD1}">
              <a14:hiddenFill xmlns:a14="http://schemas.microsoft.com/office/drawing/2010/main">
                <a:solidFill>
                  <a:srgbClr val="FFFFFF"/>
                </a:solidFill>
              </a14:hiddenFill>
            </a:ext>
          </a:extLst>
        </p:spPr>
      </p:pic>
      <p:sp>
        <p:nvSpPr>
          <p:cNvPr id="40" name="Rettangolo 39"/>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78741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95288" y="1299824"/>
            <a:ext cx="85417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Pensando al sito web della Sua impresa, quanta importanza attribuisce ai seguenti aspetti in termini di </a:t>
            </a:r>
            <a:r>
              <a:rPr lang="it-IT" sz="1800" u="sng" dirty="0">
                <a:latin typeface="Calibri" panose="020F0502020204030204" pitchFamily="34" charset="0"/>
              </a:rPr>
              <a:t>capacità attrattiva del cliente in ambito commerciale</a:t>
            </a:r>
            <a:r>
              <a:rPr lang="it-IT" sz="1800" b="0" dirty="0">
                <a:latin typeface="Calibri" panose="020F0502020204030204" pitchFamily="34" charset="0"/>
              </a:rPr>
              <a:t>?</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kern="0" dirty="0">
                <a:solidFill>
                  <a:srgbClr val="1F4E79"/>
                </a:solidFill>
                <a:latin typeface="Calibri" panose="020F0502020204030204" pitchFamily="34" charset="0"/>
                <a:cs typeface="Arial" panose="020B0604020202020204" pitchFamily="34" charset="0"/>
              </a:rPr>
              <a:t>formazione aziendale | </a:t>
            </a:r>
            <a:r>
              <a:rPr lang="it-IT" dirty="0">
                <a:solidFill>
                  <a:schemeClr val="tx1"/>
                </a:solidFill>
                <a:latin typeface="Calibri" panose="020F0502020204030204" pitchFamily="34" charset="0"/>
                <a:cs typeface="Arial" panose="020B0604020202020204" pitchFamily="34" charset="0"/>
              </a:rPr>
              <a:t>l’adeguamento alle nuove tecniche di marketing si traduce in una maggiore attenzione anche ai canali di vendita «passivi» (</a:t>
            </a:r>
            <a:r>
              <a:rPr lang="it-IT" dirty="0">
                <a:solidFill>
                  <a:schemeClr val="tx1"/>
                </a:solidFill>
                <a:latin typeface="Calibri" panose="020F0502020204030204" pitchFamily="34" charset="0"/>
              </a:rPr>
              <a:t>sito web delle imprese), che assumono sempre più un ruolo fondamentale…</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9" name="Picture 2" descr="http://us.123rf.com/450wm/redkoala/redkoala1301/redkoala130100015/17208827-sito-internet-icons-set.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l="3710" t="1" r="74765" b="79166"/>
          <a:stretch/>
        </p:blipFill>
        <p:spPr bwMode="auto">
          <a:xfrm>
            <a:off x="195151" y="2111017"/>
            <a:ext cx="881474" cy="85315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056860" y="2298178"/>
            <a:ext cx="2592288" cy="738664"/>
          </a:xfrm>
          <a:prstGeom prst="rect">
            <a:avLst/>
          </a:prstGeom>
        </p:spPr>
        <p:txBody>
          <a:bodyPr wrap="square">
            <a:spAutoFit/>
          </a:bodyPr>
          <a:lstStyle/>
          <a:p>
            <a:r>
              <a:rPr lang="it-IT" sz="1400" dirty="0">
                <a:latin typeface="Calibri" panose="020F0502020204030204" pitchFamily="34" charset="0"/>
              </a:rPr>
              <a:t>Organizzazione dei contenuti </a:t>
            </a:r>
            <a:r>
              <a:rPr lang="it-IT" sz="1400" b="0" dirty="0">
                <a:latin typeface="Calibri" panose="020F0502020204030204" pitchFamily="34" charset="0"/>
              </a:rPr>
              <a:t>(facilità di reperimento delle informazioni d’interesse)</a:t>
            </a:r>
          </a:p>
        </p:txBody>
      </p:sp>
      <p:sp>
        <p:nvSpPr>
          <p:cNvPr id="11" name="CasellaDiTesto 10"/>
          <p:cNvSpPr txBox="1">
            <a:spLocks noChangeArrowheads="1"/>
          </p:cNvSpPr>
          <p:nvPr/>
        </p:nvSpPr>
        <p:spPr bwMode="auto">
          <a:xfrm>
            <a:off x="3334612" y="2344345"/>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84,2</a:t>
            </a:r>
          </a:p>
        </p:txBody>
      </p:sp>
      <p:pic>
        <p:nvPicPr>
          <p:cNvPr id="13" name="Picture 4" descr="http://us.123rf.com/450wm/redkoala/redkoala1301/redkoala130100015/17208827-sito-internet-icons-set.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l="71997" t="25047" r="1555" b="56282"/>
          <a:stretch/>
        </p:blipFill>
        <p:spPr bwMode="auto">
          <a:xfrm>
            <a:off x="147260" y="3197170"/>
            <a:ext cx="1066868" cy="753188"/>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1056860" y="3427137"/>
            <a:ext cx="2068431" cy="523220"/>
          </a:xfrm>
          <a:prstGeom prst="rect">
            <a:avLst/>
          </a:prstGeom>
        </p:spPr>
        <p:txBody>
          <a:bodyPr wrap="square">
            <a:spAutoFit/>
          </a:bodyPr>
          <a:lstStyle/>
          <a:p>
            <a:r>
              <a:rPr lang="it-IT" sz="1400" dirty="0">
                <a:latin typeface="Calibri" panose="020F0502020204030204" pitchFamily="34" charset="0"/>
              </a:rPr>
              <a:t>Chiarezza dei contenuti </a:t>
            </a:r>
            <a:r>
              <a:rPr lang="it-IT" sz="1400" b="0" dirty="0">
                <a:latin typeface="Calibri" panose="020F0502020204030204" pitchFamily="34" charset="0"/>
              </a:rPr>
              <a:t>disponibili</a:t>
            </a:r>
          </a:p>
        </p:txBody>
      </p:sp>
      <p:sp>
        <p:nvSpPr>
          <p:cNvPr id="15" name="CasellaDiTesto 14"/>
          <p:cNvSpPr txBox="1">
            <a:spLocks noChangeArrowheads="1"/>
          </p:cNvSpPr>
          <p:nvPr/>
        </p:nvSpPr>
        <p:spPr bwMode="auto">
          <a:xfrm>
            <a:off x="3334612" y="3365582"/>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80,5</a:t>
            </a:r>
          </a:p>
        </p:txBody>
      </p:sp>
      <p:pic>
        <p:nvPicPr>
          <p:cNvPr id="17" name="Picture 6" descr="http://us.123rf.com/450wm/redkoala/redkoala1301/redkoala130100015/17208827-sito-internet-icons-set.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l="5040" t="48190" r="74034" b="33443"/>
          <a:stretch/>
        </p:blipFill>
        <p:spPr bwMode="auto">
          <a:xfrm>
            <a:off x="302761" y="4205233"/>
            <a:ext cx="767351" cy="673543"/>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p:cNvSpPr/>
          <p:nvPr/>
        </p:nvSpPr>
        <p:spPr>
          <a:xfrm>
            <a:off x="1056860" y="4355556"/>
            <a:ext cx="2068431" cy="523220"/>
          </a:xfrm>
          <a:prstGeom prst="rect">
            <a:avLst/>
          </a:prstGeom>
        </p:spPr>
        <p:txBody>
          <a:bodyPr wrap="square">
            <a:spAutoFit/>
          </a:bodyPr>
          <a:lstStyle/>
          <a:p>
            <a:r>
              <a:rPr lang="it-IT" sz="1400" dirty="0">
                <a:latin typeface="Calibri" panose="020F0502020204030204" pitchFamily="34" charset="0"/>
              </a:rPr>
              <a:t>Utilità dei contenuti </a:t>
            </a:r>
            <a:r>
              <a:rPr lang="it-IT" sz="1400" b="0" dirty="0">
                <a:latin typeface="Calibri" panose="020F0502020204030204" pitchFamily="34" charset="0"/>
              </a:rPr>
              <a:t>disponibili</a:t>
            </a:r>
          </a:p>
        </p:txBody>
      </p:sp>
      <p:sp>
        <p:nvSpPr>
          <p:cNvPr id="19" name="CasellaDiTesto 18"/>
          <p:cNvSpPr txBox="1">
            <a:spLocks noChangeArrowheads="1"/>
          </p:cNvSpPr>
          <p:nvPr/>
        </p:nvSpPr>
        <p:spPr bwMode="auto">
          <a:xfrm>
            <a:off x="3334612" y="4294001"/>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78,7</a:t>
            </a:r>
          </a:p>
        </p:txBody>
      </p:sp>
      <p:pic>
        <p:nvPicPr>
          <p:cNvPr id="1032"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l="21999" t="82878" r="61362" b="-158"/>
          <a:stretch/>
        </p:blipFill>
        <p:spPr bwMode="auto">
          <a:xfrm>
            <a:off x="4821939" y="4300331"/>
            <a:ext cx="610195" cy="63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t="42447" r="80610" b="41291"/>
          <a:stretch/>
        </p:blipFill>
        <p:spPr bwMode="auto">
          <a:xfrm>
            <a:off x="267978" y="5261071"/>
            <a:ext cx="782143" cy="655963"/>
          </a:xfrm>
          <a:prstGeom prst="rect">
            <a:avLst/>
          </a:prstGeom>
          <a:noFill/>
          <a:extLst>
            <a:ext uri="{909E8E84-426E-40DD-AFC4-6F175D3DCCD1}">
              <a14:hiddenFill xmlns:a14="http://schemas.microsoft.com/office/drawing/2010/main">
                <a:solidFill>
                  <a:srgbClr val="FFFFFF"/>
                </a:solidFill>
              </a14:hiddenFill>
            </a:ext>
          </a:extLst>
        </p:spPr>
      </p:pic>
      <p:sp>
        <p:nvSpPr>
          <p:cNvPr id="22" name="Rettangolo 21"/>
          <p:cNvSpPr/>
          <p:nvPr/>
        </p:nvSpPr>
        <p:spPr>
          <a:xfrm>
            <a:off x="1056860" y="5219720"/>
            <a:ext cx="2269206" cy="738664"/>
          </a:xfrm>
          <a:prstGeom prst="rect">
            <a:avLst/>
          </a:prstGeom>
        </p:spPr>
        <p:txBody>
          <a:bodyPr wrap="square">
            <a:spAutoFit/>
          </a:bodyPr>
          <a:lstStyle/>
          <a:p>
            <a:r>
              <a:rPr lang="it-IT" sz="1400" dirty="0">
                <a:latin typeface="Calibri" panose="020F0502020204030204" pitchFamily="34" charset="0"/>
              </a:rPr>
              <a:t>Customizzazione</a:t>
            </a:r>
            <a:r>
              <a:rPr lang="it-IT" sz="1400" b="0" dirty="0">
                <a:latin typeface="Calibri" panose="020F0502020204030204" pitchFamily="34" charset="0"/>
              </a:rPr>
              <a:t> del sito (personalizzazione dei contenuti proposti al cliente)</a:t>
            </a:r>
          </a:p>
        </p:txBody>
      </p:sp>
      <p:sp>
        <p:nvSpPr>
          <p:cNvPr id="23" name="CasellaDiTesto 22"/>
          <p:cNvSpPr txBox="1">
            <a:spLocks noChangeArrowheads="1"/>
          </p:cNvSpPr>
          <p:nvPr/>
        </p:nvSpPr>
        <p:spPr bwMode="auto">
          <a:xfrm>
            <a:off x="3334612" y="5265887"/>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73,2</a:t>
            </a:r>
          </a:p>
        </p:txBody>
      </p:sp>
      <p:sp>
        <p:nvSpPr>
          <p:cNvPr id="24" name="Rettangolo 23"/>
          <p:cNvSpPr/>
          <p:nvPr/>
        </p:nvSpPr>
        <p:spPr>
          <a:xfrm>
            <a:off x="5452014" y="2298178"/>
            <a:ext cx="2416134" cy="738664"/>
          </a:xfrm>
          <a:prstGeom prst="rect">
            <a:avLst/>
          </a:prstGeom>
        </p:spPr>
        <p:txBody>
          <a:bodyPr wrap="square">
            <a:spAutoFit/>
          </a:bodyPr>
          <a:lstStyle/>
          <a:p>
            <a:r>
              <a:rPr lang="it-IT" sz="1400" b="0" dirty="0">
                <a:latin typeface="Calibri" panose="020F0502020204030204" pitchFamily="34" charset="0"/>
              </a:rPr>
              <a:t>Presenza di </a:t>
            </a:r>
            <a:r>
              <a:rPr lang="it-IT" sz="1400" dirty="0">
                <a:latin typeface="Calibri" panose="020F0502020204030204" pitchFamily="34" charset="0"/>
              </a:rPr>
              <a:t>link</a:t>
            </a:r>
            <a:r>
              <a:rPr lang="it-IT" sz="1400" b="0" dirty="0">
                <a:latin typeface="Calibri" panose="020F0502020204030204" pitchFamily="34" charset="0"/>
              </a:rPr>
              <a:t> a informazioni contenute su altri siti o al sito della casa produttrice</a:t>
            </a:r>
          </a:p>
        </p:txBody>
      </p:sp>
      <p:sp>
        <p:nvSpPr>
          <p:cNvPr id="25" name="CasellaDiTesto 24"/>
          <p:cNvSpPr txBox="1">
            <a:spLocks noChangeArrowheads="1"/>
          </p:cNvSpPr>
          <p:nvPr/>
        </p:nvSpPr>
        <p:spPr bwMode="auto">
          <a:xfrm>
            <a:off x="7815140" y="2344345"/>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b="0" dirty="0">
                <a:solidFill>
                  <a:srgbClr val="1F4E79"/>
                </a:solidFill>
                <a:latin typeface="Calibri" panose="020F0502020204030204" pitchFamily="34" charset="0"/>
              </a:rPr>
              <a:t>65,8</a:t>
            </a:r>
          </a:p>
        </p:txBody>
      </p:sp>
      <p:pic>
        <p:nvPicPr>
          <p:cNvPr id="26"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l="41220" t="20925" r="40946" b="62065"/>
          <a:stretch/>
        </p:blipFill>
        <p:spPr bwMode="auto">
          <a:xfrm>
            <a:off x="4772338" y="2329116"/>
            <a:ext cx="654014" cy="6237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t="20581" r="80984" b="63035"/>
          <a:stretch/>
        </p:blipFill>
        <p:spPr bwMode="auto">
          <a:xfrm>
            <a:off x="4738742" y="3388346"/>
            <a:ext cx="697354" cy="600802"/>
          </a:xfrm>
          <a:prstGeom prst="rect">
            <a:avLst/>
          </a:prstGeom>
          <a:noFill/>
          <a:extLst>
            <a:ext uri="{909E8E84-426E-40DD-AFC4-6F175D3DCCD1}">
              <a14:hiddenFill xmlns:a14="http://schemas.microsoft.com/office/drawing/2010/main">
                <a:solidFill>
                  <a:srgbClr val="FFFFFF"/>
                </a:solidFill>
              </a14:hiddenFill>
            </a:ext>
          </a:extLst>
        </p:spPr>
      </p:pic>
      <p:sp>
        <p:nvSpPr>
          <p:cNvPr id="28" name="Rettangolo 27"/>
          <p:cNvSpPr/>
          <p:nvPr/>
        </p:nvSpPr>
        <p:spPr>
          <a:xfrm>
            <a:off x="5457304" y="3534859"/>
            <a:ext cx="2592288" cy="307777"/>
          </a:xfrm>
          <a:prstGeom prst="rect">
            <a:avLst/>
          </a:prstGeom>
        </p:spPr>
        <p:txBody>
          <a:bodyPr wrap="square">
            <a:spAutoFit/>
          </a:bodyPr>
          <a:lstStyle/>
          <a:p>
            <a:r>
              <a:rPr lang="it-IT" sz="1400" dirty="0">
                <a:latin typeface="Calibri" panose="020F0502020204030204" pitchFamily="34" charset="0"/>
              </a:rPr>
              <a:t>Layout</a:t>
            </a:r>
            <a:r>
              <a:rPr lang="it-IT" sz="1400" b="0" dirty="0">
                <a:latin typeface="Calibri" panose="020F0502020204030204" pitchFamily="34" charset="0"/>
              </a:rPr>
              <a:t> grafico accattivante</a:t>
            </a:r>
          </a:p>
        </p:txBody>
      </p:sp>
      <p:sp>
        <p:nvSpPr>
          <p:cNvPr id="29" name="CasellaDiTesto 28"/>
          <p:cNvSpPr txBox="1">
            <a:spLocks noChangeArrowheads="1"/>
          </p:cNvSpPr>
          <p:nvPr/>
        </p:nvSpPr>
        <p:spPr bwMode="auto">
          <a:xfrm>
            <a:off x="7815140" y="3365582"/>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b="0" dirty="0">
                <a:solidFill>
                  <a:srgbClr val="1F4E79"/>
                </a:solidFill>
                <a:latin typeface="Calibri" panose="020F0502020204030204" pitchFamily="34" charset="0"/>
              </a:rPr>
              <a:t>63,7</a:t>
            </a:r>
          </a:p>
        </p:txBody>
      </p:sp>
      <p:sp>
        <p:nvSpPr>
          <p:cNvPr id="30" name="Rettangolo 29"/>
          <p:cNvSpPr/>
          <p:nvPr/>
        </p:nvSpPr>
        <p:spPr>
          <a:xfrm>
            <a:off x="5443714" y="4355556"/>
            <a:ext cx="2592288" cy="523220"/>
          </a:xfrm>
          <a:prstGeom prst="rect">
            <a:avLst/>
          </a:prstGeom>
        </p:spPr>
        <p:txBody>
          <a:bodyPr wrap="square">
            <a:spAutoFit/>
          </a:bodyPr>
          <a:lstStyle/>
          <a:p>
            <a:r>
              <a:rPr lang="it-IT" sz="1400" dirty="0">
                <a:latin typeface="Calibri" panose="020F0502020204030204" pitchFamily="34" charset="0"/>
              </a:rPr>
              <a:t>Assistenza on line </a:t>
            </a:r>
            <a:r>
              <a:rPr lang="it-IT" sz="1400" b="0" dirty="0">
                <a:latin typeface="Calibri" panose="020F0502020204030204" pitchFamily="34" charset="0"/>
              </a:rPr>
              <a:t>(guide, FAQ, servizio chat, </a:t>
            </a:r>
            <a:r>
              <a:rPr lang="it-IT" sz="1400" b="0" dirty="0" err="1">
                <a:latin typeface="Calibri" panose="020F0502020204030204" pitchFamily="34" charset="0"/>
              </a:rPr>
              <a:t>etc</a:t>
            </a:r>
            <a:r>
              <a:rPr lang="it-IT" sz="1400" b="0" dirty="0">
                <a:latin typeface="Calibri" panose="020F0502020204030204" pitchFamily="34" charset="0"/>
              </a:rPr>
              <a:t>)</a:t>
            </a:r>
          </a:p>
        </p:txBody>
      </p:sp>
      <p:sp>
        <p:nvSpPr>
          <p:cNvPr id="31" name="CasellaDiTesto 30"/>
          <p:cNvSpPr txBox="1">
            <a:spLocks noChangeArrowheads="1"/>
          </p:cNvSpPr>
          <p:nvPr/>
        </p:nvSpPr>
        <p:spPr bwMode="auto">
          <a:xfrm>
            <a:off x="7815140" y="4294001"/>
            <a:ext cx="10021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b="0" dirty="0">
                <a:solidFill>
                  <a:srgbClr val="1F4E79"/>
                </a:solidFill>
                <a:latin typeface="Calibri" panose="020F0502020204030204" pitchFamily="34" charset="0"/>
              </a:rPr>
              <a:t>52,2</a:t>
            </a:r>
          </a:p>
        </p:txBody>
      </p:sp>
      <p:cxnSp>
        <p:nvCxnSpPr>
          <p:cNvPr id="32" name="Connettore diritto 31"/>
          <p:cNvCxnSpPr/>
          <p:nvPr/>
        </p:nvCxnSpPr>
        <p:spPr bwMode="auto">
          <a:xfrm>
            <a:off x="4572000" y="2257832"/>
            <a:ext cx="0" cy="3744000"/>
          </a:xfrm>
          <a:prstGeom prst="line">
            <a:avLst/>
          </a:prstGeom>
          <a:noFill/>
          <a:ln w="57150" cap="flat" cmpd="sng" algn="ctr">
            <a:solidFill>
              <a:srgbClr val="1F4E79"/>
            </a:solidFill>
            <a:prstDash val="solid"/>
            <a:round/>
            <a:headEnd type="none" w="med" len="med"/>
            <a:tailEnd type="none" w="med" len="med"/>
          </a:ln>
          <a:effectLst/>
        </p:spPr>
      </p:cxnSp>
      <p:sp>
        <p:nvSpPr>
          <p:cNvPr id="33" name="Text Box 49"/>
          <p:cNvSpPr txBox="1">
            <a:spLocks noChangeArrowheads="1"/>
          </p:cNvSpPr>
          <p:nvPr/>
        </p:nvSpPr>
        <p:spPr bwMode="auto">
          <a:xfrm>
            <a:off x="395288" y="6226824"/>
            <a:ext cx="8672512"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445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in possesso di un sito web. </a:t>
            </a:r>
            <a:r>
              <a:rPr lang="it-IT" altLang="it-IT" sz="900" i="1" dirty="0">
                <a:latin typeface="Calibri" panose="020F0502020204030204" pitchFamily="34" charset="0"/>
              </a:rPr>
              <a:t>La somma delle percentuali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35" name="Rettangolo 34"/>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553129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95288" y="1334076"/>
            <a:ext cx="854177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Facendo uguale a 100 gli occupati della Sua impresa, quanti di questi in percentuale ritiene che nei prossimi due anni (2017-2018) saranno costituiti da «</a:t>
            </a:r>
            <a:r>
              <a:rPr lang="it-IT" sz="1800" u="sng" dirty="0">
                <a:latin typeface="Calibri" panose="020F0502020204030204" pitchFamily="34" charset="0"/>
              </a:rPr>
              <a:t>nuove professionalità</a:t>
            </a:r>
            <a:r>
              <a:rPr lang="it-IT" sz="1800" b="0" dirty="0">
                <a:latin typeface="Calibri" panose="020F0502020204030204" pitchFamily="34" charset="0"/>
              </a:rPr>
              <a:t>»? </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kern="0" dirty="0">
                <a:solidFill>
                  <a:srgbClr val="1F4E79"/>
                </a:solidFill>
                <a:latin typeface="Calibri" panose="020F0502020204030204" pitchFamily="34" charset="0"/>
                <a:cs typeface="Arial" panose="020B0604020202020204" pitchFamily="34" charset="0"/>
              </a:rPr>
              <a:t>formazione aziendale | </a:t>
            </a:r>
            <a:r>
              <a:rPr lang="it-IT" altLang="it-IT" dirty="0">
                <a:solidFill>
                  <a:schemeClr val="tx1"/>
                </a:solidFill>
                <a:latin typeface="Calibri" panose="020F0502020204030204" pitchFamily="34" charset="0"/>
                <a:cs typeface="Arial" panose="020B0604020202020204" pitchFamily="34" charset="0"/>
              </a:rPr>
              <a:t>le imprese sembrano intenzionate ad investire nelle nuove professionalità nei prossimi anni (es. online marketing manager, web </a:t>
            </a:r>
            <a:r>
              <a:rPr lang="it-IT" altLang="it-IT" dirty="0" err="1">
                <a:solidFill>
                  <a:schemeClr val="tx1"/>
                </a:solidFill>
                <a:latin typeface="Calibri" panose="020F0502020204030204" pitchFamily="34" charset="0"/>
                <a:cs typeface="Arial" panose="020B0604020202020204" pitchFamily="34" charset="0"/>
              </a:rPr>
              <a:t>analist</a:t>
            </a:r>
            <a:r>
              <a:rPr lang="it-IT" altLang="it-IT" dirty="0">
                <a:solidFill>
                  <a:schemeClr val="tx1"/>
                </a:solidFill>
                <a:latin typeface="Calibri" panose="020F0502020204030204" pitchFamily="34" charset="0"/>
                <a:cs typeface="Arial" panose="020B0604020202020204" pitchFamily="34" charset="0"/>
              </a:rPr>
              <a:t>, web marketing </a:t>
            </a:r>
            <a:r>
              <a:rPr lang="it-IT" altLang="it-IT" dirty="0" err="1">
                <a:solidFill>
                  <a:schemeClr val="tx1"/>
                </a:solidFill>
                <a:latin typeface="Calibri" panose="020F0502020204030204" pitchFamily="34" charset="0"/>
                <a:cs typeface="Arial" panose="020B0604020202020204" pitchFamily="34" charset="0"/>
              </a:rPr>
              <a:t>strategist</a:t>
            </a:r>
            <a:r>
              <a:rPr lang="it-IT" altLang="it-IT" dirty="0">
                <a:solidFill>
                  <a:schemeClr val="tx1"/>
                </a:solidFill>
                <a:latin typeface="Calibri" panose="020F0502020204030204" pitchFamily="34" charset="0"/>
                <a:cs typeface="Arial" panose="020B0604020202020204" pitchFamily="34" charset="0"/>
              </a:rPr>
              <a:t>, web marketing manager)…</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2" name="Immagine 1"/>
          <p:cNvPicPr>
            <a:picLocks noChangeAspect="1"/>
          </p:cNvPicPr>
          <p:nvPr/>
        </p:nvPicPr>
        <p:blipFill>
          <a:blip r:embed="rId2"/>
          <a:stretch>
            <a:fillRect/>
          </a:stretch>
        </p:blipFill>
        <p:spPr>
          <a:xfrm rot="1607459">
            <a:off x="37053" y="2807893"/>
            <a:ext cx="2531884" cy="2086321"/>
          </a:xfrm>
          <a:prstGeom prst="rect">
            <a:avLst/>
          </a:prstGeom>
        </p:spPr>
      </p:pic>
      <p:sp>
        <p:nvSpPr>
          <p:cNvPr id="8" name="CasellaDiTesto 9"/>
          <p:cNvSpPr txBox="1">
            <a:spLocks noChangeArrowheads="1"/>
          </p:cNvSpPr>
          <p:nvPr/>
        </p:nvSpPr>
        <p:spPr bwMode="auto">
          <a:xfrm>
            <a:off x="395288" y="2401422"/>
            <a:ext cx="40326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i="1" dirty="0">
                <a:latin typeface="Calibri" panose="020F0502020204030204" pitchFamily="34" charset="0"/>
              </a:rPr>
              <a:t>Nuove per l’impresa ma non per il mercato</a:t>
            </a:r>
          </a:p>
        </p:txBody>
      </p:sp>
      <p:pic>
        <p:nvPicPr>
          <p:cNvPr id="6" name="Immagine 5"/>
          <p:cNvPicPr>
            <a:picLocks noChangeAspect="1"/>
          </p:cNvPicPr>
          <p:nvPr/>
        </p:nvPicPr>
        <p:blipFill>
          <a:blip r:embed="rId3"/>
          <a:stretch>
            <a:fillRect/>
          </a:stretch>
        </p:blipFill>
        <p:spPr>
          <a:xfrm rot="3316354">
            <a:off x="4347125" y="2808004"/>
            <a:ext cx="2531884" cy="2086321"/>
          </a:xfrm>
          <a:prstGeom prst="rect">
            <a:avLst/>
          </a:prstGeom>
        </p:spPr>
      </p:pic>
      <p:sp>
        <p:nvSpPr>
          <p:cNvPr id="10" name="CasellaDiTesto 9"/>
          <p:cNvSpPr txBox="1">
            <a:spLocks noChangeArrowheads="1"/>
          </p:cNvSpPr>
          <p:nvPr/>
        </p:nvSpPr>
        <p:spPr bwMode="auto">
          <a:xfrm>
            <a:off x="4657656" y="2401422"/>
            <a:ext cx="40326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i="1" dirty="0">
                <a:latin typeface="Calibri" panose="020F0502020204030204" pitchFamily="34" charset="0"/>
              </a:rPr>
              <a:t>Nuove per l’impresa e nuove per il mercato</a:t>
            </a:r>
          </a:p>
        </p:txBody>
      </p:sp>
      <p:sp>
        <p:nvSpPr>
          <p:cNvPr id="11" name="CasellaDiTesto 10"/>
          <p:cNvSpPr txBox="1">
            <a:spLocks noChangeArrowheads="1"/>
          </p:cNvSpPr>
          <p:nvPr/>
        </p:nvSpPr>
        <p:spPr bwMode="auto">
          <a:xfrm>
            <a:off x="1341235" y="3880878"/>
            <a:ext cx="7761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600" dirty="0">
                <a:solidFill>
                  <a:schemeClr val="bg1"/>
                </a:solidFill>
                <a:latin typeface="Calibri" panose="020F0502020204030204" pitchFamily="34" charset="0"/>
              </a:rPr>
              <a:t>57,3</a:t>
            </a:r>
          </a:p>
        </p:txBody>
      </p:sp>
      <p:sp>
        <p:nvSpPr>
          <p:cNvPr id="12" name="CasellaDiTesto 11"/>
          <p:cNvSpPr txBox="1">
            <a:spLocks noChangeArrowheads="1"/>
          </p:cNvSpPr>
          <p:nvPr/>
        </p:nvSpPr>
        <p:spPr bwMode="auto">
          <a:xfrm>
            <a:off x="5731526" y="3810109"/>
            <a:ext cx="7761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600" dirty="0">
                <a:solidFill>
                  <a:schemeClr val="bg1"/>
                </a:solidFill>
                <a:latin typeface="Calibri" panose="020F0502020204030204" pitchFamily="34" charset="0"/>
              </a:rPr>
              <a:t>34,0</a:t>
            </a:r>
          </a:p>
        </p:txBody>
      </p:sp>
      <p:cxnSp>
        <p:nvCxnSpPr>
          <p:cNvPr id="13" name="Connettore diritto 12"/>
          <p:cNvCxnSpPr/>
          <p:nvPr/>
        </p:nvCxnSpPr>
        <p:spPr bwMode="auto">
          <a:xfrm flipH="1">
            <a:off x="1316389" y="4127100"/>
            <a:ext cx="0" cy="1225745"/>
          </a:xfrm>
          <a:prstGeom prst="line">
            <a:avLst/>
          </a:prstGeom>
          <a:noFill/>
          <a:ln w="22225" cap="flat" cmpd="sng" algn="ctr">
            <a:solidFill>
              <a:schemeClr val="tx1"/>
            </a:solidFill>
            <a:prstDash val="solid"/>
            <a:round/>
            <a:headEnd type="none" w="med" len="med"/>
            <a:tailEnd type="oval" w="med" len="med"/>
          </a:ln>
          <a:effectLst/>
        </p:spPr>
      </p:cxnSp>
      <p:cxnSp>
        <p:nvCxnSpPr>
          <p:cNvPr id="15" name="Connettore diritto 14"/>
          <p:cNvCxnSpPr/>
          <p:nvPr/>
        </p:nvCxnSpPr>
        <p:spPr bwMode="auto">
          <a:xfrm>
            <a:off x="5766156" y="4127100"/>
            <a:ext cx="0" cy="1210357"/>
          </a:xfrm>
          <a:prstGeom prst="line">
            <a:avLst/>
          </a:prstGeom>
          <a:noFill/>
          <a:ln w="22225" cap="flat" cmpd="sng" algn="ctr">
            <a:solidFill>
              <a:schemeClr val="tx1"/>
            </a:solidFill>
            <a:prstDash val="solid"/>
            <a:round/>
            <a:headEnd type="none" w="med" len="med"/>
            <a:tailEnd type="oval" w="med" len="med"/>
          </a:ln>
          <a:effectLst/>
        </p:spPr>
      </p:cxnSp>
      <p:sp>
        <p:nvSpPr>
          <p:cNvPr id="16" name="CasellaDiTesto 9"/>
          <p:cNvSpPr txBox="1">
            <a:spLocks noChangeArrowheads="1"/>
          </p:cNvSpPr>
          <p:nvPr/>
        </p:nvSpPr>
        <p:spPr bwMode="auto">
          <a:xfrm>
            <a:off x="1343939" y="5147313"/>
            <a:ext cx="3269005"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b="0" i="1" dirty="0">
                <a:latin typeface="Calibri" panose="020F0502020204030204" pitchFamily="34" charset="0"/>
              </a:rPr>
              <a:t>Di queste, otto su dieci dichiarano che la quota di nuove professionalità non supererà il 5% del totale degli addetti dell’impresa; due su dieci dichiarano che supererà il 5%.</a:t>
            </a:r>
          </a:p>
        </p:txBody>
      </p:sp>
      <p:sp>
        <p:nvSpPr>
          <p:cNvPr id="17" name="CasellaDiTesto 9"/>
          <p:cNvSpPr txBox="1">
            <a:spLocks noChangeArrowheads="1"/>
          </p:cNvSpPr>
          <p:nvPr/>
        </p:nvSpPr>
        <p:spPr bwMode="auto">
          <a:xfrm>
            <a:off x="5782488" y="5147313"/>
            <a:ext cx="3269005"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b="0" i="1" dirty="0">
                <a:latin typeface="Calibri" panose="020F0502020204030204" pitchFamily="34" charset="0"/>
              </a:rPr>
              <a:t>Di queste, nove su dieci dichiarano che la quota di nuove professionalità non supererà il 5% del totale degli addetti dell’impresa; una su dieci dichiara che supererà il 5%.</a:t>
            </a:r>
          </a:p>
        </p:txBody>
      </p:sp>
      <p:sp>
        <p:nvSpPr>
          <p:cNvPr id="18" name="CasellaDiTesto 9"/>
          <p:cNvSpPr txBox="1">
            <a:spLocks noChangeArrowheads="1"/>
          </p:cNvSpPr>
          <p:nvPr/>
        </p:nvSpPr>
        <p:spPr bwMode="auto">
          <a:xfrm>
            <a:off x="2283628" y="3763943"/>
            <a:ext cx="191419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i="1" dirty="0">
                <a:latin typeface="Calibri" panose="020F0502020204030204" pitchFamily="34" charset="0"/>
              </a:rPr>
              <a:t>Prevedono l’inserimento di nuove professionalità</a:t>
            </a:r>
          </a:p>
        </p:txBody>
      </p:sp>
      <p:sp>
        <p:nvSpPr>
          <p:cNvPr id="19" name="CasellaDiTesto 9"/>
          <p:cNvSpPr txBox="1">
            <a:spLocks noChangeArrowheads="1"/>
          </p:cNvSpPr>
          <p:nvPr/>
        </p:nvSpPr>
        <p:spPr bwMode="auto">
          <a:xfrm>
            <a:off x="6659894" y="3763943"/>
            <a:ext cx="191419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i="1" dirty="0">
                <a:latin typeface="Calibri" panose="020F0502020204030204" pitchFamily="34" charset="0"/>
              </a:rPr>
              <a:t>Prevedono l’inserimento di nuove professionalità</a:t>
            </a:r>
          </a:p>
        </p:txBody>
      </p:sp>
      <p:sp>
        <p:nvSpPr>
          <p:cNvPr id="20" name="Rettangolo 19"/>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03835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395288" y="828234"/>
            <a:ext cx="8443912" cy="5586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50" dirty="0">
                <a:solidFill>
                  <a:srgbClr val="1F497D"/>
                </a:solidFill>
                <a:latin typeface="Calibri" panose="020F0502020204030204" pitchFamily="34" charset="0"/>
              </a:rPr>
              <a:t>COMMITTENTE</a:t>
            </a:r>
          </a:p>
          <a:p>
            <a:pPr algn="just" eaLnBrk="1" hangingPunct="1"/>
            <a:r>
              <a:rPr lang="it-IT" altLang="it-IT" sz="1050" b="0" dirty="0">
                <a:latin typeface="Calibri" panose="020F0502020204030204" pitchFamily="34" charset="0"/>
              </a:rPr>
              <a:t>Confcommercio Mobilità</a:t>
            </a:r>
            <a:endParaRPr lang="it-IT" altLang="ja-JP" sz="1050" b="0" dirty="0">
              <a:latin typeface="Calibri" panose="020F0502020204030204" pitchFamily="34" charset="0"/>
            </a:endParaRPr>
          </a:p>
          <a:p>
            <a:pPr algn="just" eaLnBrk="1" hangingPunct="1"/>
            <a:endParaRPr lang="it-IT" altLang="it-IT" sz="1050" b="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AUTORE</a:t>
            </a:r>
          </a:p>
          <a:p>
            <a:pPr algn="just" eaLnBrk="1" hangingPunct="1"/>
            <a:r>
              <a:rPr lang="it-IT" altLang="it-IT" sz="1050" b="0" dirty="0">
                <a:solidFill>
                  <a:srgbClr val="000000"/>
                </a:solidFill>
                <a:latin typeface="Calibri" panose="020F0502020204030204" pitchFamily="34" charset="0"/>
              </a:rPr>
              <a:t>Format </a:t>
            </a:r>
            <a:r>
              <a:rPr lang="it-IT" altLang="it-IT" sz="1050" b="0" dirty="0" err="1">
                <a:solidFill>
                  <a:srgbClr val="000000"/>
                </a:solidFill>
                <a:latin typeface="Calibri" panose="020F0502020204030204" pitchFamily="34" charset="0"/>
              </a:rPr>
              <a:t>Research</a:t>
            </a:r>
            <a:r>
              <a:rPr lang="it-IT" altLang="it-IT" sz="1050" b="0" dirty="0">
                <a:solidFill>
                  <a:srgbClr val="000000"/>
                </a:solidFill>
                <a:latin typeface="Calibri" panose="020F0502020204030204" pitchFamily="34" charset="0"/>
              </a:rPr>
              <a:t> </a:t>
            </a:r>
            <a:r>
              <a:rPr lang="it-IT" altLang="it-IT" sz="1050" b="0" dirty="0" err="1">
                <a:solidFill>
                  <a:srgbClr val="000000"/>
                </a:solidFill>
                <a:latin typeface="Calibri" panose="020F0502020204030204" pitchFamily="34" charset="0"/>
              </a:rPr>
              <a:t>Srl</a:t>
            </a:r>
            <a:r>
              <a:rPr lang="it-IT" altLang="it-IT" sz="1050" b="0" dirty="0">
                <a:solidFill>
                  <a:srgbClr val="000000"/>
                </a:solidFill>
                <a:latin typeface="Calibri" panose="020F0502020204030204" pitchFamily="34" charset="0"/>
              </a:rPr>
              <a:t> (www.formatresearch.com)</a:t>
            </a:r>
          </a:p>
          <a:p>
            <a:pPr algn="just" eaLnBrk="1" hangingPunct="1"/>
            <a:endParaRPr lang="it-IT" altLang="it-IT" sz="105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OBIETTIVI DEL LAVORO</a:t>
            </a:r>
          </a:p>
          <a:p>
            <a:pPr algn="just" eaLnBrk="1" hangingPunct="1"/>
            <a:r>
              <a:rPr lang="it-IT" altLang="it-IT" sz="1050" b="0" dirty="0">
                <a:latin typeface="Calibri" panose="020F0502020204030204" pitchFamily="34" charset="0"/>
                <a:ea typeface="MS Mincho" panose="02020609040205080304" pitchFamily="49" charset="-128"/>
              </a:rPr>
              <a:t>Indagine sull’</a:t>
            </a:r>
            <a:r>
              <a:rPr lang="it-IT" altLang="ja-JP" sz="1050" b="0" dirty="0">
                <a:latin typeface="Calibri" panose="020F0502020204030204" pitchFamily="34" charset="0"/>
                <a:ea typeface="MS Mincho" panose="02020609040205080304" pitchFamily="49" charset="-128"/>
              </a:rPr>
              <a:t>andamento economico e sulle principali tematiche che riguardano le imprese della filiera della mobilità.</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DISEGNO DEL CAMPIONE</a:t>
            </a:r>
          </a:p>
          <a:p>
            <a:pPr algn="just" eaLnBrk="1" hangingPunct="1"/>
            <a:r>
              <a:rPr lang="it-IT" altLang="ja-JP" sz="1050" b="0" dirty="0">
                <a:latin typeface="Calibri" panose="020F0502020204030204" pitchFamily="34" charset="0"/>
                <a:ea typeface="MS Mincho" panose="02020609040205080304" pitchFamily="49" charset="-128"/>
              </a:rPr>
              <a:t>Campione rappresentativo delle imprese </a:t>
            </a:r>
            <a:r>
              <a:rPr lang="it-IT" sz="1050" b="0" dirty="0">
                <a:latin typeface="Calibri" panose="020F0502020204030204" pitchFamily="34" charset="0"/>
                <a:cs typeface="Arial" charset="0"/>
              </a:rPr>
              <a:t>del settore </a:t>
            </a:r>
            <a:r>
              <a:rPr lang="it-IT" sz="1050" b="0" dirty="0" err="1">
                <a:latin typeface="Calibri" panose="020F0502020204030204" pitchFamily="34" charset="0"/>
                <a:cs typeface="Arial" charset="0"/>
              </a:rPr>
              <a:t>automotive</a:t>
            </a:r>
            <a:r>
              <a:rPr lang="it-IT" sz="1050" b="0" dirty="0">
                <a:latin typeface="Calibri" panose="020F0502020204030204" pitchFamily="34" charset="0"/>
                <a:cs typeface="Arial" charset="0"/>
              </a:rPr>
              <a:t>.</a:t>
            </a:r>
            <a:r>
              <a:rPr lang="it-IT" altLang="ja-JP" sz="1050" b="0" dirty="0">
                <a:latin typeface="Calibri" panose="020F0502020204030204" pitchFamily="34" charset="0"/>
                <a:ea typeface="MS Mincho" panose="02020609040205080304" pitchFamily="49" charset="-128"/>
              </a:rPr>
              <a:t> Domini di studio del campione: dimensione (1 addetto, 2-5 addetti, 6-9 addetti, 10-19 addetti, 20-49 addetti, oltre 49 addetti), settore (rivenditori 4 ruote, rivenditori 2 ruote, riparatori, vendita accessori e altro), area geografica (nord ovest, nord est, centro, sud/isole). </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NUMEROSITA’ CAMPIONARIA</a:t>
            </a:r>
          </a:p>
          <a:p>
            <a:pPr algn="just" eaLnBrk="1" hangingPunct="1"/>
            <a:r>
              <a:rPr lang="it-IT" altLang="ja-JP" sz="1050" b="0" dirty="0">
                <a:latin typeface="Calibri" panose="020F0502020204030204" pitchFamily="34" charset="0"/>
                <a:ea typeface="MS Mincho" panose="02020609040205080304" pitchFamily="49" charset="-128"/>
              </a:rPr>
              <a:t>n. 1.000 casi (1.000 interviste a buon fine). Anagrafiche “non reperibili”: 343 (20,6%);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Rifiuti”: 321 (19,3%);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Sostituzioni”: 664 (39,9%). Intervallo di confidenza 95% (Errore </a:t>
            </a:r>
            <a:r>
              <a:rPr lang="it-IT" altLang="ja-JP" sz="1050" b="0" u="sng"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3,4%). Fonte delle anagrafiche: Camere di Commercio. </a:t>
            </a:r>
            <a:endParaRPr lang="it-IT" altLang="ja-JP" sz="1050" b="0" dirty="0">
              <a:solidFill>
                <a:srgbClr val="FF3300"/>
              </a:solidFill>
              <a:latin typeface="Calibri" panose="020F0502020204030204" pitchFamily="34" charset="0"/>
              <a:ea typeface="MS Mincho" panose="02020609040205080304"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METODO DI CONTATTO</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Interviste telefoniche somministrate con il Sistema Cati (</a:t>
            </a:r>
            <a:r>
              <a:rPr lang="it-IT" altLang="it-IT" sz="1050" b="0" i="1" dirty="0">
                <a:solidFill>
                  <a:srgbClr val="000000"/>
                </a:solidFill>
                <a:latin typeface="Calibri" panose="020F0502020204030204" pitchFamily="34" charset="0"/>
                <a:ea typeface="MS Mincho" panose="02020609040205080304" pitchFamily="49" charset="-128"/>
              </a:rPr>
              <a:t>Computer assisted telephone interview</a:t>
            </a:r>
            <a:r>
              <a:rPr lang="it-IT" altLang="it-IT" sz="1050" b="0" dirty="0">
                <a:solidFill>
                  <a:srgbClr val="000000"/>
                </a:solidFill>
                <a:latin typeface="Calibri" panose="020F0502020204030204" pitchFamily="34" charset="0"/>
                <a:ea typeface="MS Mincho" panose="02020609040205080304" pitchFamily="49" charset="-128"/>
              </a:rPr>
              <a:t>).</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TECNICA DI RILEVAZIONE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Questionario strutturato.</a:t>
            </a:r>
            <a:r>
              <a:rPr lang="it-IT" altLang="it-IT" sz="1050" b="0" dirty="0">
                <a:solidFill>
                  <a:srgbClr val="333399"/>
                </a:solidFill>
                <a:latin typeface="Calibri" panose="020F0502020204030204" pitchFamily="34" charset="0"/>
                <a:ea typeface="MS Mincho" panose="02020609040205080304" pitchFamily="49" charset="-128"/>
              </a:rPr>
              <a:t> </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PERIODO DI EFFETTUAZIONE DELLE INTERVISTE </a:t>
            </a:r>
          </a:p>
          <a:p>
            <a:pPr algn="just"/>
            <a:r>
              <a:rPr lang="it-IT" altLang="it-IT" sz="1050" b="0" dirty="0">
                <a:latin typeface="Calibri" panose="020F0502020204030204" pitchFamily="34" charset="0"/>
                <a:ea typeface="MS Mincho" panose="02020609040205080304" pitchFamily="49" charset="-128"/>
              </a:rPr>
              <a:t>Dal 23 maggio al 3 giugno 2016.</a:t>
            </a:r>
            <a:endParaRPr lang="it-IT" sz="1050" b="0" dirty="0">
              <a:solidFill>
                <a:srgbClr val="FF0000"/>
              </a:solidFill>
              <a:latin typeface="Calibri" panose="020F0502020204030204" pitchFamily="34" charset="0"/>
              <a:ea typeface="MS Mincho"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CODICE DEONTOLOGICO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La rilevazione è stata realizzata nel rispetto del </a:t>
            </a:r>
            <a:r>
              <a:rPr lang="it-IT" altLang="it-IT" sz="1050" b="0" dirty="0">
                <a:latin typeface="Calibri" panose="020F0502020204030204" pitchFamily="34" charset="0"/>
                <a:ea typeface="MS Mincho" panose="02020609040205080304" pitchFamily="49" charset="-128"/>
              </a:rPr>
              <a:t>Codice deontologico dei ricercatori europei Esomar, del Codice deontologico Assirm (Associazione istituti di ricerca e sondaggi di opinione italiani), e della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Legge sulla Privacy" (D.lgs n. 196/03).</a:t>
            </a:r>
          </a:p>
          <a:p>
            <a:pPr algn="just" eaLnBrk="1" hangingPunct="1"/>
            <a:endParaRPr lang="it-IT" altLang="it-IT" sz="1050" b="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DIRETTORE DELLA RICERCA</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Pierluigi Ascani</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Daniele Serio</a:t>
            </a:r>
            <a:endParaRPr lang="it-IT" altLang="it-IT" sz="1050" b="0" dirty="0">
              <a:solidFill>
                <a:srgbClr val="333399"/>
              </a:solidFill>
              <a:latin typeface="Calibri" panose="020F0502020204030204" pitchFamily="34" charset="0"/>
              <a:ea typeface="MS Mincho" panose="02020609040205080304" pitchFamily="49" charset="-128"/>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scheda tecnica della ricerca</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9656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
          <p:cNvSpPr txBox="1">
            <a:spLocks noChangeArrowheads="1"/>
          </p:cNvSpPr>
          <p:nvPr/>
        </p:nvSpPr>
        <p:spPr bwMode="auto">
          <a:xfrm>
            <a:off x="3736816" y="4975084"/>
            <a:ext cx="4038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00" b="0" dirty="0">
                <a:solidFill>
                  <a:srgbClr val="404040"/>
                </a:solidFill>
                <a:latin typeface="Calibri" panose="020F0502020204030204" pitchFamily="34" charset="0"/>
              </a:rPr>
              <a:t>format research s.r.l. </a:t>
            </a:r>
          </a:p>
          <a:p>
            <a:pPr>
              <a:spcBef>
                <a:spcPct val="0"/>
              </a:spcBef>
              <a:buFontTx/>
              <a:buNone/>
            </a:pPr>
            <a:r>
              <a:rPr lang="it-IT" altLang="it-IT" sz="800" b="0" dirty="0">
                <a:solidFill>
                  <a:srgbClr val="404040"/>
                </a:solidFill>
                <a:latin typeface="Calibri" panose="020F0502020204030204" pitchFamily="34" charset="0"/>
              </a:rPr>
              <a:t>via ugo balzani 77, 00162 roma, italia</a:t>
            </a:r>
          </a:p>
          <a:p>
            <a:pPr>
              <a:spcBef>
                <a:spcPct val="0"/>
              </a:spcBef>
              <a:buFontTx/>
              <a:buNone/>
            </a:pPr>
            <a:r>
              <a:rPr lang="it-IT" altLang="it-IT" sz="800" b="0" dirty="0">
                <a:solidFill>
                  <a:srgbClr val="404040"/>
                </a:solidFill>
                <a:latin typeface="Calibri" panose="020F0502020204030204" pitchFamily="34" charset="0"/>
              </a:rPr>
              <a:t>tel +39.06.86.32.86.81, fax +39.06.86.38.49.96</a:t>
            </a:r>
          </a:p>
          <a:p>
            <a:pPr>
              <a:spcBef>
                <a:spcPct val="0"/>
              </a:spcBef>
              <a:buFontTx/>
              <a:buNone/>
            </a:pPr>
            <a:r>
              <a:rPr lang="it-IT" altLang="it-IT" sz="800" b="0" u="sng" dirty="0">
                <a:solidFill>
                  <a:srgbClr val="404040"/>
                </a:solidFill>
                <a:latin typeface="Calibri" panose="020F0502020204030204" pitchFamily="34" charset="0"/>
                <a:hlinkClick r:id="rId2"/>
              </a:rPr>
              <a:t>info@formatresearch.com</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cf, p. iva e reg. imp. roma 04268451004</a:t>
            </a:r>
          </a:p>
          <a:p>
            <a:pPr>
              <a:spcBef>
                <a:spcPct val="0"/>
              </a:spcBef>
              <a:buFontTx/>
              <a:buNone/>
            </a:pPr>
            <a:r>
              <a:rPr lang="it-IT" altLang="it-IT" sz="800" b="0" dirty="0">
                <a:solidFill>
                  <a:srgbClr val="404040"/>
                </a:solidFill>
                <a:latin typeface="Calibri" panose="020F0502020204030204" pitchFamily="34" charset="0"/>
              </a:rPr>
              <a:t>rea roma 747042, cap. soc. € 10.340,00 </a:t>
            </a:r>
            <a:r>
              <a:rPr lang="it-IT" altLang="it-IT" sz="800" b="0" dirty="0" err="1">
                <a:solidFill>
                  <a:srgbClr val="404040"/>
                </a:solidFill>
                <a:latin typeface="Calibri" panose="020F0502020204030204" pitchFamily="34" charset="0"/>
              </a:rPr>
              <a:t>i.v</a:t>
            </a:r>
            <a:r>
              <a:rPr lang="it-IT" altLang="it-IT" sz="800" b="0" dirty="0">
                <a:solidFill>
                  <a:srgbClr val="404040"/>
                </a:solidFill>
                <a:latin typeface="Calibri" panose="020F0502020204030204" pitchFamily="34" charset="0"/>
              </a:rPr>
              <a:t>.</a:t>
            </a:r>
          </a:p>
          <a:p>
            <a:pPr>
              <a:spcBef>
                <a:spcPct val="0"/>
              </a:spcBef>
              <a:buFontTx/>
              <a:buNone/>
            </a:pP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unità operativa - via </a:t>
            </a:r>
            <a:r>
              <a:rPr lang="it-IT" altLang="it-IT" sz="800" b="0" dirty="0" err="1">
                <a:solidFill>
                  <a:srgbClr val="404040"/>
                </a:solidFill>
                <a:latin typeface="Calibri" panose="020F0502020204030204" pitchFamily="34" charset="0"/>
              </a:rPr>
              <a:t>sebastiano</a:t>
            </a:r>
            <a:r>
              <a:rPr lang="it-IT" altLang="it-IT" sz="800" b="0" dirty="0">
                <a:solidFill>
                  <a:srgbClr val="404040"/>
                </a:solidFill>
                <a:latin typeface="Calibri" panose="020F0502020204030204" pitchFamily="34" charset="0"/>
              </a:rPr>
              <a:t> caboto 22/a 		</a:t>
            </a:r>
          </a:p>
          <a:p>
            <a:pPr>
              <a:spcBef>
                <a:spcPct val="0"/>
              </a:spcBef>
              <a:buFontTx/>
              <a:buNone/>
            </a:pPr>
            <a:r>
              <a:rPr lang="it-IT" altLang="it-IT" sz="800" b="0" dirty="0">
                <a:solidFill>
                  <a:srgbClr val="404040"/>
                </a:solidFill>
                <a:latin typeface="Calibri" panose="020F0502020204030204" pitchFamily="34" charset="0"/>
              </a:rPr>
              <a:t>33170 </a:t>
            </a:r>
            <a:r>
              <a:rPr lang="it-IT" altLang="it-IT" sz="800" b="0" dirty="0" err="1">
                <a:solidFill>
                  <a:srgbClr val="404040"/>
                </a:solidFill>
                <a:latin typeface="Calibri" panose="020F0502020204030204" pitchFamily="34" charset="0"/>
              </a:rPr>
              <a:t>pordenone</a:t>
            </a:r>
            <a:r>
              <a:rPr lang="it-IT" altLang="it-IT" sz="800" b="0" dirty="0">
                <a:solidFill>
                  <a:srgbClr val="404040"/>
                </a:solidFill>
                <a:latin typeface="Calibri" panose="020F0502020204030204" pitchFamily="34" charset="0"/>
              </a:rPr>
              <a:t>, </a:t>
            </a:r>
            <a:r>
              <a:rPr lang="it-IT" altLang="it-IT" sz="800" b="0" dirty="0" err="1">
                <a:solidFill>
                  <a:srgbClr val="404040"/>
                </a:solidFill>
                <a:latin typeface="Calibri" panose="020F0502020204030204" pitchFamily="34" charset="0"/>
              </a:rPr>
              <a:t>italia</a:t>
            </a:r>
            <a:r>
              <a:rPr lang="it-IT" altLang="it-IT" sz="800" b="0" dirty="0">
                <a:solidFill>
                  <a:srgbClr val="404040"/>
                </a:solidFill>
                <a:latin typeface="Calibri" panose="020F0502020204030204" pitchFamily="34" charset="0"/>
              </a:rPr>
              <a:t>  - rea 99634/</a:t>
            </a:r>
            <a:r>
              <a:rPr lang="it-IT" altLang="it-IT" sz="800" b="0" dirty="0" err="1">
                <a:solidFill>
                  <a:srgbClr val="404040"/>
                </a:solidFill>
                <a:latin typeface="Calibri" panose="020F0502020204030204" pitchFamily="34" charset="0"/>
              </a:rPr>
              <a:t>pn</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 </a:t>
            </a:r>
          </a:p>
          <a:p>
            <a:pPr>
              <a:spcBef>
                <a:spcPct val="0"/>
              </a:spcBef>
              <a:buFontTx/>
              <a:buNone/>
            </a:pPr>
            <a:r>
              <a:rPr lang="it-IT" altLang="it-IT" sz="800" b="0" dirty="0">
                <a:solidFill>
                  <a:srgbClr val="404040"/>
                </a:solidFill>
                <a:latin typeface="Calibri" panose="020F0502020204030204" pitchFamily="34" charset="0"/>
              </a:rPr>
              <a:t>www.formatresearch.com</a:t>
            </a:r>
          </a:p>
          <a:p>
            <a:pPr eaLnBrk="1" hangingPunct="1">
              <a:lnSpc>
                <a:spcPct val="70000"/>
              </a:lnSpc>
              <a:spcBef>
                <a:spcPct val="50000"/>
              </a:spcBef>
              <a:buFontTx/>
              <a:buNone/>
            </a:pPr>
            <a:r>
              <a:rPr lang="it-IT" altLang="it-IT" sz="800" b="0" dirty="0">
                <a:solidFill>
                  <a:srgbClr val="404040"/>
                </a:solidFill>
                <a:latin typeface="Calibri" panose="020F0502020204030204" pitchFamily="34" charset="0"/>
              </a:rPr>
              <a:t>Membro: Assirm, Confcommercio, Esomar, SIS</a:t>
            </a:r>
          </a:p>
          <a:p>
            <a:pPr eaLnBrk="1" hangingPunct="1">
              <a:spcBef>
                <a:spcPct val="0"/>
              </a:spcBef>
              <a:buFontTx/>
              <a:buNone/>
            </a:pPr>
            <a:endParaRPr lang="it-IT" altLang="it-IT" sz="800" b="0" dirty="0">
              <a:solidFill>
                <a:srgbClr val="404040"/>
              </a:solidFill>
              <a:latin typeface="Calibri" panose="020F0502020204030204" pitchFamily="34" charset="0"/>
            </a:endParaRPr>
          </a:p>
        </p:txBody>
      </p:sp>
      <p:pic>
        <p:nvPicPr>
          <p:cNvPr id="9" name="Immagine 8"/>
          <p:cNvPicPr>
            <a:picLocks noChangeAspect="1"/>
          </p:cNvPicPr>
          <p:nvPr/>
        </p:nvPicPr>
        <p:blipFill>
          <a:blip r:embed="rId3"/>
          <a:stretch>
            <a:fillRect/>
          </a:stretch>
        </p:blipFill>
        <p:spPr>
          <a:xfrm>
            <a:off x="373508" y="5108696"/>
            <a:ext cx="2900712" cy="1220264"/>
          </a:xfrm>
          <a:prstGeom prst="rect">
            <a:avLst/>
          </a:prstGeom>
        </p:spPr>
      </p:pic>
      <p:sp>
        <p:nvSpPr>
          <p:cNvPr id="10" name="Text Box 3"/>
          <p:cNvSpPr txBox="1">
            <a:spLocks noChangeArrowheads="1"/>
          </p:cNvSpPr>
          <p:nvPr/>
        </p:nvSpPr>
        <p:spPr bwMode="auto">
          <a:xfrm>
            <a:off x="3760889" y="3111000"/>
            <a:ext cx="2111779" cy="16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just"/>
            <a:r>
              <a:rPr lang="it-IT" altLang="it-IT" sz="900" dirty="0"/>
              <a:t>Questo documento è la base per una presentazione orale, senza la quale ha limitata significatività e può dare luogo a fraintendimenti. </a:t>
            </a:r>
          </a:p>
          <a:p>
            <a:r>
              <a:rPr lang="it-IT" altLang="it-IT" sz="900" dirty="0"/>
              <a:t>Sono proibite riproduzioni, anche parziali, del contenuto di questo documento, senza la previa autorizzazione scritta di Format Research.</a:t>
            </a:r>
          </a:p>
          <a:p>
            <a:r>
              <a:rPr lang="it-IT" altLang="it-IT" sz="900" dirty="0"/>
              <a:t>2017 © Copyright Format Research Srl</a:t>
            </a:r>
          </a:p>
        </p:txBody>
      </p:sp>
      <p:sp>
        <p:nvSpPr>
          <p:cNvPr id="11" name="Rettangolo 10"/>
          <p:cNvSpPr/>
          <p:nvPr/>
        </p:nvSpPr>
        <p:spPr>
          <a:xfrm>
            <a:off x="1450816" y="6328960"/>
            <a:ext cx="1609016" cy="649793"/>
          </a:xfrm>
          <a:prstGeom prst="rect">
            <a:avLst/>
          </a:prstGeom>
        </p:spPr>
        <p:txBody>
          <a:bodyPr wrap="square">
            <a:spAutoFit/>
          </a:bodyPr>
          <a:lstStyle/>
          <a:p>
            <a:pPr algn="ctr">
              <a:lnSpc>
                <a:spcPct val="115000"/>
              </a:lnSpc>
              <a:spcAft>
                <a:spcPts val="0"/>
              </a:spcAft>
              <a:tabLst>
                <a:tab pos="3060065" algn="ctr"/>
                <a:tab pos="6120130" algn="r"/>
              </a:tabLst>
            </a:pPr>
            <a:r>
              <a:rPr lang="x-none"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a:t>
            </a:r>
          </a:p>
          <a:p>
            <a:pPr algn="ctr">
              <a:lnSpc>
                <a:spcPct val="115000"/>
              </a:lnSpc>
              <a:spcAft>
                <a:spcPts val="0"/>
              </a:spcAft>
              <a:tabLst>
                <a:tab pos="3060065" algn="ctr"/>
                <a:tab pos="6120130" algn="r"/>
              </a:tabLst>
            </a:pPr>
            <a:endParaRPr lang="en-US" sz="1050"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                                                                                                                                                                   </a:t>
            </a:r>
            <a:endParaRPr lang="en-US"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0" y="3933056"/>
            <a:ext cx="9144000" cy="2924944"/>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 name="Rectangle 2"/>
          <p:cNvSpPr txBox="1">
            <a:spLocks noChangeArrowheads="1"/>
          </p:cNvSpPr>
          <p:nvPr/>
        </p:nvSpPr>
        <p:spPr bwMode="auto">
          <a:xfrm>
            <a:off x="1403648" y="4149080"/>
            <a:ext cx="7592152" cy="2554545"/>
          </a:xfrm>
          <a:prstGeom prst="rect">
            <a:avLst/>
          </a:prstGeom>
          <a:noFill/>
          <a:ln>
            <a:noFill/>
          </a:ln>
          <a:extLst/>
        </p:spPr>
        <p:txBody>
          <a:bodyPr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8000" b="0" kern="0" dirty="0">
                <a:solidFill>
                  <a:schemeClr val="bg1"/>
                </a:solidFill>
                <a:latin typeface="Calibri" panose="020F0502020204030204" pitchFamily="34" charset="0"/>
                <a:cs typeface="Arial" pitchFamily="34" charset="0"/>
              </a:rPr>
              <a:t>struttura delle imprese</a:t>
            </a:r>
          </a:p>
        </p:txBody>
      </p:sp>
      <p:pic>
        <p:nvPicPr>
          <p:cNvPr id="4" name="Immagine 3"/>
          <p:cNvPicPr>
            <a:picLocks noChangeAspect="1"/>
          </p:cNvPicPr>
          <p:nvPr/>
        </p:nvPicPr>
        <p:blipFill>
          <a:blip r:embed="rId2"/>
          <a:stretch>
            <a:fillRect/>
          </a:stretch>
        </p:blipFill>
        <p:spPr>
          <a:xfrm>
            <a:off x="6640" y="7754"/>
            <a:ext cx="9129985" cy="3672610"/>
          </a:xfrm>
          <a:prstGeom prst="rect">
            <a:avLst/>
          </a:prstGeom>
        </p:spPr>
      </p:pic>
    </p:spTree>
    <p:extLst>
      <p:ext uri="{BB962C8B-B14F-4D97-AF65-F5344CB8AC3E}">
        <p14:creationId xmlns:p14="http://schemas.microsoft.com/office/powerpoint/2010/main" val="416558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circolare in su 26"/>
          <p:cNvSpPr/>
          <p:nvPr/>
        </p:nvSpPr>
        <p:spPr bwMode="auto">
          <a:xfrm rot="4499311">
            <a:off x="233237" y="3540271"/>
            <a:ext cx="1306525" cy="666256"/>
          </a:xfrm>
          <a:prstGeom prst="curvedUpArrow">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Titolo 6"/>
          <p:cNvSpPr txBox="1">
            <a:spLocks/>
          </p:cNvSpPr>
          <p:nvPr/>
        </p:nvSpPr>
        <p:spPr bwMode="auto">
          <a:xfrm>
            <a:off x="395287" y="188913"/>
            <a:ext cx="8635521"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struttura delle imprese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in </a:t>
            </a:r>
            <a:r>
              <a:rPr lang="it-IT" altLang="it-IT" sz="2000" u="sng" kern="0" dirty="0">
                <a:latin typeface="Calibri" panose="020F0502020204030204" pitchFamily="34" charset="0"/>
              </a:rPr>
              <a:t>ITALIA</a:t>
            </a:r>
            <a:r>
              <a:rPr lang="it-IT" altLang="it-IT" sz="2000" kern="0" dirty="0">
                <a:latin typeface="Calibri" panose="020F0502020204030204" pitchFamily="34" charset="0"/>
              </a:rPr>
              <a:t> esistono circa </a:t>
            </a:r>
            <a:r>
              <a:rPr lang="it-IT" altLang="it-IT" sz="2000" u="sng" kern="0" dirty="0">
                <a:latin typeface="Calibri" panose="020F0502020204030204" pitchFamily="34" charset="0"/>
              </a:rPr>
              <a:t>130MILA IMPRESE OPERATIVE NEL COMPARTO DELLA MOBILITÀ</a:t>
            </a:r>
            <a:r>
              <a:rPr lang="it-IT" altLang="it-IT" sz="2000" kern="0" dirty="0">
                <a:latin typeface="Calibri" panose="020F0502020204030204" pitchFamily="34" charset="0"/>
              </a:rPr>
              <a:t>… due su dieci sono rivenditori di autoveicoli e motocicli… otto su dieci sono riparatori o altre realtà del settore…</a:t>
            </a:r>
            <a:endParaRPr lang="it-IT" sz="2000" dirty="0">
              <a:latin typeface="Calibri" panose="020F0502020204030204" pitchFamily="34" charset="0"/>
            </a:endParaRPr>
          </a:p>
        </p:txBody>
      </p:sp>
      <p:sp>
        <p:nvSpPr>
          <p:cNvPr id="17" name="Rettangolo 16"/>
          <p:cNvSpPr/>
          <p:nvPr/>
        </p:nvSpPr>
        <p:spPr>
          <a:xfrm>
            <a:off x="395288" y="1238058"/>
            <a:ext cx="4361215" cy="1938992"/>
          </a:xfrm>
          <a:prstGeom prst="rect">
            <a:avLst/>
          </a:prstGeom>
        </p:spPr>
        <p:txBody>
          <a:bodyPr wrap="square">
            <a:spAutoFit/>
          </a:bodyPr>
          <a:lstStyle/>
          <a:p>
            <a:r>
              <a:rPr lang="it-IT" sz="4800" dirty="0">
                <a:solidFill>
                  <a:srgbClr val="1F497D"/>
                </a:solidFill>
                <a:latin typeface="Calibri" panose="020F0502020204030204" pitchFamily="34" charset="0"/>
              </a:rPr>
              <a:t>129.520</a:t>
            </a:r>
          </a:p>
          <a:p>
            <a:r>
              <a:rPr lang="it-IT" sz="3600" b="0" dirty="0">
                <a:solidFill>
                  <a:srgbClr val="1F497D"/>
                </a:solidFill>
                <a:latin typeface="Calibri" panose="020F0502020204030204" pitchFamily="34" charset="0"/>
              </a:rPr>
              <a:t>imprese della </a:t>
            </a:r>
            <a:r>
              <a:rPr lang="it-IT" sz="3600" dirty="0">
                <a:solidFill>
                  <a:srgbClr val="1F497D"/>
                </a:solidFill>
                <a:latin typeface="Calibri" panose="020F0502020204030204" pitchFamily="34" charset="0"/>
              </a:rPr>
              <a:t>mobilità</a:t>
            </a:r>
            <a:r>
              <a:rPr lang="it-IT" sz="3600" b="0" dirty="0">
                <a:solidFill>
                  <a:srgbClr val="1F497D"/>
                </a:solidFill>
                <a:latin typeface="Calibri" panose="020F0502020204030204" pitchFamily="34" charset="0"/>
              </a:rPr>
              <a:t> </a:t>
            </a:r>
            <a:r>
              <a:rPr lang="it-IT" sz="3600" b="0" u="sng" dirty="0">
                <a:solidFill>
                  <a:srgbClr val="1F497D"/>
                </a:solidFill>
                <a:latin typeface="Calibri" panose="020F0502020204030204" pitchFamily="34" charset="0"/>
              </a:rPr>
              <a:t>in Italia</a:t>
            </a:r>
            <a:endParaRPr lang="it-IT" sz="3600" b="0" i="1" u="sng" dirty="0">
              <a:solidFill>
                <a:srgbClr val="1F497D"/>
              </a:solidFill>
              <a:latin typeface="Calibri" panose="020F0502020204030204" pitchFamily="34" charset="0"/>
            </a:endParaRPr>
          </a:p>
        </p:txBody>
      </p:sp>
      <p:sp>
        <p:nvSpPr>
          <p:cNvPr id="22" name="CasellaDiTesto 21"/>
          <p:cNvSpPr txBox="1"/>
          <p:nvPr/>
        </p:nvSpPr>
        <p:spPr>
          <a:xfrm>
            <a:off x="6012160" y="1889337"/>
            <a:ext cx="872355" cy="646331"/>
          </a:xfrm>
          <a:prstGeom prst="rect">
            <a:avLst/>
          </a:prstGeom>
          <a:noFill/>
        </p:spPr>
        <p:txBody>
          <a:bodyPr wrap="none" rtlCol="0">
            <a:spAutoFit/>
          </a:bodyPr>
          <a:lstStyle/>
          <a:p>
            <a:pPr algn="r"/>
            <a:r>
              <a:rPr lang="it-IT" sz="3600" dirty="0">
                <a:solidFill>
                  <a:srgbClr val="1F497D"/>
                </a:solidFill>
                <a:latin typeface="Calibri" panose="020F0502020204030204" pitchFamily="34" charset="0"/>
              </a:rPr>
              <a:t>17</a:t>
            </a:r>
            <a:r>
              <a:rPr lang="it-IT" sz="2400" b="0" dirty="0">
                <a:solidFill>
                  <a:srgbClr val="1F497D"/>
                </a:solidFill>
                <a:latin typeface="Calibri" panose="020F0502020204030204" pitchFamily="34" charset="0"/>
              </a:rPr>
              <a:t>%</a:t>
            </a:r>
          </a:p>
        </p:txBody>
      </p:sp>
      <p:sp>
        <p:nvSpPr>
          <p:cNvPr id="23" name="CasellaDiTesto 22"/>
          <p:cNvSpPr txBox="1"/>
          <p:nvPr/>
        </p:nvSpPr>
        <p:spPr>
          <a:xfrm>
            <a:off x="6901869" y="1966281"/>
            <a:ext cx="212894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autoveicoli </a:t>
            </a:r>
            <a:r>
              <a:rPr lang="it-IT" sz="1300" dirty="0"/>
              <a:t>(4 </a:t>
            </a:r>
            <a:r>
              <a:rPr lang="it-IT" sz="1300" dirty="0" err="1"/>
              <a:t>wheels</a:t>
            </a:r>
            <a:r>
              <a:rPr lang="it-IT" sz="1300" dirty="0"/>
              <a:t>)</a:t>
            </a:r>
          </a:p>
        </p:txBody>
      </p:sp>
      <p:sp>
        <p:nvSpPr>
          <p:cNvPr id="19" name="CasellaDiTesto 18"/>
          <p:cNvSpPr txBox="1"/>
          <p:nvPr/>
        </p:nvSpPr>
        <p:spPr>
          <a:xfrm>
            <a:off x="3707904" y="4372892"/>
            <a:ext cx="872355" cy="646331"/>
          </a:xfrm>
          <a:prstGeom prst="rect">
            <a:avLst/>
          </a:prstGeom>
          <a:noFill/>
        </p:spPr>
        <p:txBody>
          <a:bodyPr wrap="none" rtlCol="0">
            <a:spAutoFit/>
          </a:bodyPr>
          <a:lstStyle/>
          <a:p>
            <a:pPr algn="r"/>
            <a:r>
              <a:rPr lang="it-IT" sz="3600" dirty="0">
                <a:latin typeface="Calibri" panose="020F0502020204030204" pitchFamily="34" charset="0"/>
              </a:rPr>
              <a:t>61</a:t>
            </a:r>
            <a:r>
              <a:rPr lang="it-IT" sz="2400" b="0" dirty="0">
                <a:latin typeface="Calibri" panose="020F0502020204030204" pitchFamily="34" charset="0"/>
              </a:rPr>
              <a:t>%</a:t>
            </a:r>
          </a:p>
        </p:txBody>
      </p:sp>
      <p:sp>
        <p:nvSpPr>
          <p:cNvPr id="20" name="CasellaDiTesto 19"/>
          <p:cNvSpPr txBox="1"/>
          <p:nvPr/>
        </p:nvSpPr>
        <p:spPr>
          <a:xfrm>
            <a:off x="1316834" y="4449836"/>
            <a:ext cx="239107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1300" i="0" dirty="0"/>
              <a:t>Manutenzione, riparazione di autoveicoli, autorimesse </a:t>
            </a:r>
          </a:p>
        </p:txBody>
      </p:sp>
      <p:sp>
        <p:nvSpPr>
          <p:cNvPr id="24" name="CasellaDiTesto 23"/>
          <p:cNvSpPr txBox="1"/>
          <p:nvPr/>
        </p:nvSpPr>
        <p:spPr>
          <a:xfrm>
            <a:off x="3707904" y="5053944"/>
            <a:ext cx="872355" cy="646331"/>
          </a:xfrm>
          <a:prstGeom prst="rect">
            <a:avLst/>
          </a:prstGeom>
          <a:noFill/>
        </p:spPr>
        <p:txBody>
          <a:bodyPr wrap="none" rtlCol="0">
            <a:spAutoFit/>
          </a:bodyPr>
          <a:lstStyle/>
          <a:p>
            <a:pPr algn="r"/>
            <a:r>
              <a:rPr lang="it-IT" sz="3600">
                <a:latin typeface="Calibri" panose="020F0502020204030204" pitchFamily="34" charset="0"/>
              </a:rPr>
              <a:t>13</a:t>
            </a:r>
            <a:r>
              <a:rPr lang="it-IT" sz="2400" b="0">
                <a:latin typeface="Calibri" panose="020F0502020204030204" pitchFamily="34" charset="0"/>
              </a:rPr>
              <a:t>%</a:t>
            </a:r>
            <a:endParaRPr lang="it-IT" sz="2400" b="0" dirty="0">
              <a:latin typeface="Calibri" panose="020F0502020204030204" pitchFamily="34" charset="0"/>
            </a:endParaRPr>
          </a:p>
        </p:txBody>
      </p:sp>
      <p:sp>
        <p:nvSpPr>
          <p:cNvPr id="25" name="CasellaDiTesto 24"/>
          <p:cNvSpPr txBox="1"/>
          <p:nvPr/>
        </p:nvSpPr>
        <p:spPr>
          <a:xfrm>
            <a:off x="975888" y="5130888"/>
            <a:ext cx="2732016"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1300" i="0" dirty="0"/>
              <a:t>Commercio di parti e accessori di autoveicoli e macchine agricole</a:t>
            </a:r>
          </a:p>
        </p:txBody>
      </p:sp>
      <p:sp>
        <p:nvSpPr>
          <p:cNvPr id="26" name="CasellaDiTesto 25"/>
          <p:cNvSpPr txBox="1"/>
          <p:nvPr/>
        </p:nvSpPr>
        <p:spPr>
          <a:xfrm>
            <a:off x="3941944" y="5734997"/>
            <a:ext cx="638315" cy="646331"/>
          </a:xfrm>
          <a:prstGeom prst="rect">
            <a:avLst/>
          </a:prstGeom>
          <a:noFill/>
        </p:spPr>
        <p:txBody>
          <a:bodyPr wrap="none" rtlCol="0">
            <a:spAutoFit/>
          </a:bodyPr>
          <a:lstStyle/>
          <a:p>
            <a:pPr algn="r"/>
            <a:r>
              <a:rPr lang="it-IT" sz="3600" dirty="0">
                <a:latin typeface="Calibri" panose="020F0502020204030204" pitchFamily="34" charset="0"/>
              </a:rPr>
              <a:t>6</a:t>
            </a:r>
            <a:r>
              <a:rPr lang="it-IT" sz="2400" b="0" dirty="0">
                <a:latin typeface="Calibri" panose="020F0502020204030204" pitchFamily="34" charset="0"/>
              </a:rPr>
              <a:t>%</a:t>
            </a:r>
          </a:p>
        </p:txBody>
      </p:sp>
      <p:sp>
        <p:nvSpPr>
          <p:cNvPr id="28" name="CasellaDiTesto 27"/>
          <p:cNvSpPr txBox="1"/>
          <p:nvPr/>
        </p:nvSpPr>
        <p:spPr>
          <a:xfrm>
            <a:off x="1316835" y="5811941"/>
            <a:ext cx="2391069"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1300" i="0" dirty="0"/>
              <a:t>Commercio di macchinari, attrezzature e forniture agricole</a:t>
            </a:r>
          </a:p>
        </p:txBody>
      </p:sp>
      <p:sp>
        <p:nvSpPr>
          <p:cNvPr id="29" name="CasellaDiTesto 28"/>
          <p:cNvSpPr txBox="1"/>
          <p:nvPr/>
        </p:nvSpPr>
        <p:spPr>
          <a:xfrm>
            <a:off x="6246200" y="2529775"/>
            <a:ext cx="638315" cy="646331"/>
          </a:xfrm>
          <a:prstGeom prst="rect">
            <a:avLst/>
          </a:prstGeom>
          <a:noFill/>
        </p:spPr>
        <p:txBody>
          <a:bodyPr wrap="none" rtlCol="0">
            <a:spAutoFit/>
          </a:bodyPr>
          <a:lstStyle/>
          <a:p>
            <a:pPr algn="r"/>
            <a:r>
              <a:rPr lang="it-IT" sz="3600" dirty="0">
                <a:solidFill>
                  <a:srgbClr val="1F497D"/>
                </a:solidFill>
                <a:latin typeface="Calibri" panose="020F0502020204030204" pitchFamily="34" charset="0"/>
              </a:rPr>
              <a:t>3</a:t>
            </a:r>
            <a:r>
              <a:rPr lang="it-IT" sz="2400" b="0" dirty="0">
                <a:solidFill>
                  <a:srgbClr val="1F497D"/>
                </a:solidFill>
                <a:latin typeface="Calibri" panose="020F0502020204030204" pitchFamily="34" charset="0"/>
              </a:rPr>
              <a:t>%</a:t>
            </a:r>
          </a:p>
        </p:txBody>
      </p:sp>
      <p:sp>
        <p:nvSpPr>
          <p:cNvPr id="30" name="CasellaDiTesto 29"/>
          <p:cNvSpPr txBox="1"/>
          <p:nvPr/>
        </p:nvSpPr>
        <p:spPr>
          <a:xfrm>
            <a:off x="6901869" y="2606719"/>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motocicli e ciclomotori </a:t>
            </a:r>
            <a:r>
              <a:rPr lang="it-IT" sz="1300" dirty="0"/>
              <a:t>(2 </a:t>
            </a:r>
            <a:r>
              <a:rPr lang="it-IT" sz="1300" dirty="0" err="1"/>
              <a:t>wheels</a:t>
            </a:r>
            <a:r>
              <a:rPr lang="it-IT" sz="1300" dirty="0"/>
              <a:t>)</a:t>
            </a:r>
          </a:p>
        </p:txBody>
      </p:sp>
      <p:pic>
        <p:nvPicPr>
          <p:cNvPr id="5" name="Immagine 4"/>
          <p:cNvPicPr>
            <a:picLocks noChangeAspect="1"/>
          </p:cNvPicPr>
          <p:nvPr/>
        </p:nvPicPr>
        <p:blipFill>
          <a:blip r:embed="rId2"/>
          <a:stretch>
            <a:fillRect/>
          </a:stretch>
        </p:blipFill>
        <p:spPr>
          <a:xfrm>
            <a:off x="4331007" y="3041167"/>
            <a:ext cx="3246582" cy="2724667"/>
          </a:xfrm>
          <a:prstGeom prst="rect">
            <a:avLst/>
          </a:prstGeom>
        </p:spPr>
      </p:pic>
      <p:sp>
        <p:nvSpPr>
          <p:cNvPr id="33" name="CasellaDiTesto 32"/>
          <p:cNvSpPr txBox="1"/>
          <p:nvPr/>
        </p:nvSpPr>
        <p:spPr>
          <a:xfrm>
            <a:off x="6075438" y="3308242"/>
            <a:ext cx="923651" cy="707886"/>
          </a:xfrm>
          <a:prstGeom prst="rect">
            <a:avLst/>
          </a:prstGeom>
          <a:noFill/>
        </p:spPr>
        <p:txBody>
          <a:bodyPr wrap="none" rtlCol="0">
            <a:spAutoFit/>
          </a:bodyPr>
          <a:lstStyle/>
          <a:p>
            <a:pPr algn="r"/>
            <a:r>
              <a:rPr lang="it-IT" sz="4000" dirty="0">
                <a:solidFill>
                  <a:schemeClr val="bg1"/>
                </a:solidFill>
                <a:latin typeface="Calibri" panose="020F0502020204030204" pitchFamily="34" charset="0"/>
              </a:rPr>
              <a:t>20</a:t>
            </a:r>
            <a:r>
              <a:rPr lang="it-IT" sz="2400" b="0" dirty="0">
                <a:solidFill>
                  <a:schemeClr val="bg1"/>
                </a:solidFill>
                <a:latin typeface="Calibri" panose="020F0502020204030204" pitchFamily="34" charset="0"/>
              </a:rPr>
              <a:t>%</a:t>
            </a:r>
            <a:endParaRPr lang="it-IT" sz="2800" b="0" dirty="0">
              <a:solidFill>
                <a:schemeClr val="bg1"/>
              </a:solidFill>
              <a:latin typeface="Calibri" panose="020F0502020204030204" pitchFamily="34" charset="0"/>
            </a:endParaRPr>
          </a:p>
        </p:txBody>
      </p:sp>
      <p:sp>
        <p:nvSpPr>
          <p:cNvPr id="34" name="CasellaDiTesto 33"/>
          <p:cNvSpPr txBox="1"/>
          <p:nvPr/>
        </p:nvSpPr>
        <p:spPr>
          <a:xfrm>
            <a:off x="5076478" y="4488486"/>
            <a:ext cx="1048685" cy="769441"/>
          </a:xfrm>
          <a:prstGeom prst="rect">
            <a:avLst/>
          </a:prstGeom>
          <a:noFill/>
        </p:spPr>
        <p:txBody>
          <a:bodyPr wrap="none" rtlCol="0">
            <a:spAutoFit/>
          </a:bodyPr>
          <a:lstStyle/>
          <a:p>
            <a:pPr algn="r"/>
            <a:r>
              <a:rPr lang="it-IT" sz="4400" dirty="0">
                <a:latin typeface="Calibri" panose="020F0502020204030204" pitchFamily="34" charset="0"/>
              </a:rPr>
              <a:t>80</a:t>
            </a:r>
            <a:r>
              <a:rPr lang="it-IT" sz="2800" b="0" dirty="0">
                <a:latin typeface="Calibri" panose="020F0502020204030204" pitchFamily="34" charset="0"/>
              </a:rPr>
              <a:t>%</a:t>
            </a:r>
            <a:endParaRPr lang="it-IT" sz="3200" b="0" dirty="0">
              <a:latin typeface="Calibri" panose="020F0502020204030204" pitchFamily="34" charset="0"/>
            </a:endParaRPr>
          </a:p>
        </p:txBody>
      </p:sp>
      <p:sp>
        <p:nvSpPr>
          <p:cNvPr id="35" name="CasellaDiTesto 34"/>
          <p:cNvSpPr txBox="1"/>
          <p:nvPr/>
        </p:nvSpPr>
        <p:spPr>
          <a:xfrm>
            <a:off x="6022624" y="1280954"/>
            <a:ext cx="2128940" cy="707886"/>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Rivenditori </a:t>
            </a:r>
          </a:p>
          <a:p>
            <a:r>
              <a:rPr lang="it-IT" sz="1600" dirty="0"/>
              <a:t>(circa 25mila)</a:t>
            </a:r>
            <a:endParaRPr lang="it-IT" sz="2400" dirty="0"/>
          </a:p>
        </p:txBody>
      </p:sp>
      <p:sp>
        <p:nvSpPr>
          <p:cNvPr id="36" name="CasellaDiTesto 35"/>
          <p:cNvSpPr txBox="1"/>
          <p:nvPr/>
        </p:nvSpPr>
        <p:spPr>
          <a:xfrm>
            <a:off x="2076828" y="3729226"/>
            <a:ext cx="2503431" cy="707886"/>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2400" b="1" i="0" dirty="0"/>
              <a:t>Riparatori e altri </a:t>
            </a:r>
            <a:r>
              <a:rPr lang="it-IT" sz="1600" dirty="0"/>
              <a:t>(circa 104mila)</a:t>
            </a:r>
            <a:endParaRPr lang="it-IT" sz="2400" dirty="0"/>
          </a:p>
        </p:txBody>
      </p:sp>
      <p:sp>
        <p:nvSpPr>
          <p:cNvPr id="21" name="Rettangolo 20"/>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37" name="Rettangolo 16"/>
          <p:cNvSpPr>
            <a:spLocks noChangeArrowheads="1"/>
          </p:cNvSpPr>
          <p:nvPr/>
        </p:nvSpPr>
        <p:spPr bwMode="auto">
          <a:xfrm>
            <a:off x="395287" y="6291968"/>
            <a:ext cx="8256018" cy="315216"/>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I.Stat</a:t>
            </a:r>
            <a:r>
              <a:rPr lang="it-IT" sz="1200" b="0" dirty="0">
                <a:latin typeface="Calibri" panose="020F0502020204030204" pitchFamily="34" charset="0"/>
              </a:rPr>
              <a:t> 2016</a:t>
            </a:r>
            <a:endParaRPr lang="it-IT" sz="1200" b="0" i="1" dirty="0">
              <a:latin typeface="Calibri" panose="020F0502020204030204" pitchFamily="34" charset="0"/>
            </a:endParaRPr>
          </a:p>
        </p:txBody>
      </p:sp>
    </p:spTree>
    <p:extLst>
      <p:ext uri="{BB962C8B-B14F-4D97-AF65-F5344CB8AC3E}">
        <p14:creationId xmlns:p14="http://schemas.microsoft.com/office/powerpoint/2010/main" val="390452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a:blip r:embed="rId2"/>
          <a:stretch>
            <a:fillRect/>
          </a:stretch>
        </p:blipFill>
        <p:spPr>
          <a:xfrm>
            <a:off x="5309527" y="2351281"/>
            <a:ext cx="3087313" cy="3940687"/>
          </a:xfrm>
          <a:prstGeom prst="rect">
            <a:avLst/>
          </a:prstGeom>
        </p:spPr>
      </p:pic>
      <p:sp>
        <p:nvSpPr>
          <p:cNvPr id="109" name="Ovale 108"/>
          <p:cNvSpPr/>
          <p:nvPr/>
        </p:nvSpPr>
        <p:spPr bwMode="auto">
          <a:xfrm>
            <a:off x="467544" y="3789040"/>
            <a:ext cx="1130578" cy="1130578"/>
          </a:xfrm>
          <a:prstGeom prst="ellipse">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Titolo 6"/>
          <p:cNvSpPr txBox="1">
            <a:spLocks/>
          </p:cNvSpPr>
          <p:nvPr/>
        </p:nvSpPr>
        <p:spPr bwMode="auto">
          <a:xfrm>
            <a:off x="395287" y="188913"/>
            <a:ext cx="8569201"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1F497D"/>
                </a:solidFill>
                <a:latin typeface="Calibri" panose="020F0502020204030204" pitchFamily="34" charset="0"/>
              </a:rPr>
              <a:t>il </a:t>
            </a:r>
            <a:r>
              <a:rPr lang="it-IT" sz="2000" kern="0" dirty="0">
                <a:solidFill>
                  <a:srgbClr val="364E88"/>
                </a:solidFill>
                <a:latin typeface="Calibri" panose="020F0502020204030204" pitchFamily="34" charset="0"/>
              </a:rPr>
              <a:t>struttura delle imprese </a:t>
            </a:r>
            <a:r>
              <a:rPr lang="it-IT" sz="2000" dirty="0">
                <a:solidFill>
                  <a:srgbClr val="1F497D"/>
                </a:solidFill>
                <a:latin typeface="Calibri" panose="020F0502020204030204" pitchFamily="34" charset="0"/>
              </a:rPr>
              <a:t>| </a:t>
            </a:r>
            <a:r>
              <a:rPr lang="it-IT" altLang="it-IT" sz="2000" kern="0" dirty="0">
                <a:latin typeface="Calibri" panose="020F0502020204030204" pitchFamily="34" charset="0"/>
              </a:rPr>
              <a:t>le 130mila imprese operative nel comparto della mobilità sono distribuite in modo piuttosto eterogeneo sul territorio… nel dettaglio, </a:t>
            </a:r>
            <a:r>
              <a:rPr lang="it-IT" altLang="it-IT" sz="2000" u="sng" kern="0" dirty="0">
                <a:latin typeface="Calibri" panose="020F0502020204030204" pitchFamily="34" charset="0"/>
              </a:rPr>
              <a:t>SONO IL 18% AD OPERARE NELLE REGIONI DEL NORD EST</a:t>
            </a:r>
            <a:r>
              <a:rPr lang="it-IT" altLang="it-IT" sz="2000" kern="0" dirty="0">
                <a:latin typeface="Calibri" panose="020F0502020204030204" pitchFamily="34" charset="0"/>
              </a:rPr>
              <a:t>…</a:t>
            </a:r>
            <a:endParaRPr lang="it-IT" sz="2000" dirty="0">
              <a:latin typeface="Calibri" panose="020F0502020204030204" pitchFamily="34" charset="0"/>
            </a:endParaRPr>
          </a:p>
        </p:txBody>
      </p:sp>
      <p:sp>
        <p:nvSpPr>
          <p:cNvPr id="97" name="CasellaDiTesto 96"/>
          <p:cNvSpPr txBox="1"/>
          <p:nvPr/>
        </p:nvSpPr>
        <p:spPr>
          <a:xfrm>
            <a:off x="3405191" y="2079834"/>
            <a:ext cx="1800200" cy="1015663"/>
          </a:xfrm>
          <a:prstGeom prst="rect">
            <a:avLst/>
          </a:prstGeom>
          <a:noFill/>
        </p:spPr>
        <p:txBody>
          <a:bodyPr wrap="square" rtlCol="0">
            <a:spAutoFit/>
          </a:bodyPr>
          <a:lstStyle/>
          <a:p>
            <a:pPr algn="r"/>
            <a:r>
              <a:rPr lang="it-IT" sz="2400" b="0" dirty="0">
                <a:latin typeface="Calibri" panose="020F0502020204030204" pitchFamily="34" charset="0"/>
              </a:rPr>
              <a:t>Nord Ovest</a:t>
            </a:r>
          </a:p>
          <a:p>
            <a:pPr algn="r"/>
            <a:r>
              <a:rPr lang="it-IT" sz="3600" dirty="0">
                <a:solidFill>
                  <a:srgbClr val="1F497D"/>
                </a:solidFill>
                <a:latin typeface="Calibri" panose="020F0502020204030204" pitchFamily="34" charset="0"/>
              </a:rPr>
              <a:t>27</a:t>
            </a:r>
            <a:r>
              <a:rPr lang="it-IT" sz="2400" dirty="0">
                <a:solidFill>
                  <a:srgbClr val="1F497D"/>
                </a:solidFill>
                <a:latin typeface="Calibri" panose="020F0502020204030204" pitchFamily="34" charset="0"/>
              </a:rPr>
              <a:t>%</a:t>
            </a:r>
          </a:p>
        </p:txBody>
      </p:sp>
      <p:cxnSp>
        <p:nvCxnSpPr>
          <p:cNvPr id="6" name="Connettore diritto 5"/>
          <p:cNvCxnSpPr/>
          <p:nvPr/>
        </p:nvCxnSpPr>
        <p:spPr bwMode="auto">
          <a:xfrm>
            <a:off x="5214916" y="2460927"/>
            <a:ext cx="648072" cy="533413"/>
          </a:xfrm>
          <a:prstGeom prst="line">
            <a:avLst/>
          </a:prstGeom>
          <a:noFill/>
          <a:ln w="19050" cap="flat" cmpd="sng" algn="ctr">
            <a:solidFill>
              <a:srgbClr val="1F497D"/>
            </a:solidFill>
            <a:prstDash val="solid"/>
            <a:round/>
            <a:headEnd type="none" w="med" len="med"/>
            <a:tailEnd type="oval" w="med" len="med"/>
          </a:ln>
          <a:effectLst/>
        </p:spPr>
      </p:cxnSp>
      <p:cxnSp>
        <p:nvCxnSpPr>
          <p:cNvPr id="11" name="Connettore diritto 10"/>
          <p:cNvCxnSpPr/>
          <p:nvPr/>
        </p:nvCxnSpPr>
        <p:spPr bwMode="auto">
          <a:xfrm>
            <a:off x="5214916" y="2156923"/>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98" name="CasellaDiTesto 97"/>
          <p:cNvSpPr txBox="1"/>
          <p:nvPr/>
        </p:nvSpPr>
        <p:spPr>
          <a:xfrm>
            <a:off x="7337800" y="1661523"/>
            <a:ext cx="1800200" cy="1015663"/>
          </a:xfrm>
          <a:prstGeom prst="rect">
            <a:avLst/>
          </a:prstGeom>
          <a:noFill/>
        </p:spPr>
        <p:txBody>
          <a:bodyPr wrap="square" rtlCol="0">
            <a:spAutoFit/>
          </a:bodyPr>
          <a:lstStyle/>
          <a:p>
            <a:r>
              <a:rPr lang="it-IT" sz="2400" b="0" dirty="0">
                <a:latin typeface="Calibri" panose="020F0502020204030204" pitchFamily="34" charset="0"/>
              </a:rPr>
              <a:t>Nord Est</a:t>
            </a:r>
          </a:p>
          <a:p>
            <a:r>
              <a:rPr lang="it-IT" sz="3600" dirty="0">
                <a:solidFill>
                  <a:srgbClr val="1F497D"/>
                </a:solidFill>
                <a:latin typeface="Calibri" panose="020F0502020204030204" pitchFamily="34" charset="0"/>
              </a:rPr>
              <a:t>18</a:t>
            </a:r>
            <a:r>
              <a:rPr lang="it-IT" sz="2400" dirty="0">
                <a:solidFill>
                  <a:srgbClr val="1F497D"/>
                </a:solidFill>
                <a:latin typeface="Calibri" panose="020F0502020204030204" pitchFamily="34" charset="0"/>
              </a:rPr>
              <a:t>%</a:t>
            </a:r>
          </a:p>
        </p:txBody>
      </p:sp>
      <p:cxnSp>
        <p:nvCxnSpPr>
          <p:cNvPr id="99" name="Connettore diritto 98"/>
          <p:cNvCxnSpPr/>
          <p:nvPr/>
        </p:nvCxnSpPr>
        <p:spPr bwMode="auto">
          <a:xfrm flipH="1">
            <a:off x="6534079" y="2042616"/>
            <a:ext cx="769069" cy="810320"/>
          </a:xfrm>
          <a:prstGeom prst="line">
            <a:avLst/>
          </a:prstGeom>
          <a:noFill/>
          <a:ln w="19050" cap="flat" cmpd="sng" algn="ctr">
            <a:solidFill>
              <a:srgbClr val="1F497D"/>
            </a:solidFill>
            <a:prstDash val="solid"/>
            <a:round/>
            <a:headEnd type="none" w="med" len="med"/>
            <a:tailEnd type="oval" w="med" len="med"/>
          </a:ln>
          <a:effectLst/>
        </p:spPr>
      </p:cxnSp>
      <p:cxnSp>
        <p:nvCxnSpPr>
          <p:cNvPr id="100" name="Connettore diritto 99"/>
          <p:cNvCxnSpPr/>
          <p:nvPr/>
        </p:nvCxnSpPr>
        <p:spPr bwMode="auto">
          <a:xfrm>
            <a:off x="7303148" y="1738612"/>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101" name="CasellaDiTesto 100"/>
          <p:cNvSpPr txBox="1"/>
          <p:nvPr/>
        </p:nvSpPr>
        <p:spPr>
          <a:xfrm>
            <a:off x="7691763" y="2964992"/>
            <a:ext cx="1446237" cy="1015663"/>
          </a:xfrm>
          <a:prstGeom prst="rect">
            <a:avLst/>
          </a:prstGeom>
          <a:noFill/>
        </p:spPr>
        <p:txBody>
          <a:bodyPr wrap="square" rtlCol="0">
            <a:spAutoFit/>
          </a:bodyPr>
          <a:lstStyle/>
          <a:p>
            <a:r>
              <a:rPr lang="it-IT" sz="2400" b="0" dirty="0">
                <a:latin typeface="Calibri" panose="020F0502020204030204" pitchFamily="34" charset="0"/>
              </a:rPr>
              <a:t>Centro</a:t>
            </a:r>
          </a:p>
          <a:p>
            <a:r>
              <a:rPr lang="it-IT" sz="3600" dirty="0">
                <a:solidFill>
                  <a:srgbClr val="1F497D"/>
                </a:solidFill>
                <a:latin typeface="Calibri" panose="020F0502020204030204" pitchFamily="34" charset="0"/>
              </a:rPr>
              <a:t>19</a:t>
            </a:r>
            <a:r>
              <a:rPr lang="it-IT" sz="2400" dirty="0">
                <a:solidFill>
                  <a:srgbClr val="1F497D"/>
                </a:solidFill>
                <a:latin typeface="Calibri" panose="020F0502020204030204" pitchFamily="34" charset="0"/>
              </a:rPr>
              <a:t>%</a:t>
            </a:r>
          </a:p>
        </p:txBody>
      </p:sp>
      <p:cxnSp>
        <p:nvCxnSpPr>
          <p:cNvPr id="102" name="Connettore diritto 101"/>
          <p:cNvCxnSpPr/>
          <p:nvPr/>
        </p:nvCxnSpPr>
        <p:spPr bwMode="auto">
          <a:xfrm flipH="1">
            <a:off x="6888042" y="3346085"/>
            <a:ext cx="769070" cy="595379"/>
          </a:xfrm>
          <a:prstGeom prst="line">
            <a:avLst/>
          </a:prstGeom>
          <a:noFill/>
          <a:ln w="19050" cap="flat" cmpd="sng" algn="ctr">
            <a:solidFill>
              <a:srgbClr val="1F497D"/>
            </a:solidFill>
            <a:prstDash val="solid"/>
            <a:round/>
            <a:headEnd type="none" w="med" len="med"/>
            <a:tailEnd type="oval" w="med" len="med"/>
          </a:ln>
          <a:effectLst/>
        </p:spPr>
      </p:cxnSp>
      <p:cxnSp>
        <p:nvCxnSpPr>
          <p:cNvPr id="103" name="Connettore diritto 102"/>
          <p:cNvCxnSpPr/>
          <p:nvPr/>
        </p:nvCxnSpPr>
        <p:spPr bwMode="auto">
          <a:xfrm>
            <a:off x="7657111" y="3042081"/>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104" name="CasellaDiTesto 103"/>
          <p:cNvSpPr txBox="1"/>
          <p:nvPr/>
        </p:nvSpPr>
        <p:spPr>
          <a:xfrm>
            <a:off x="4605771" y="5157192"/>
            <a:ext cx="1800200" cy="1015663"/>
          </a:xfrm>
          <a:prstGeom prst="rect">
            <a:avLst/>
          </a:prstGeom>
          <a:noFill/>
        </p:spPr>
        <p:txBody>
          <a:bodyPr wrap="square" rtlCol="0">
            <a:spAutoFit/>
          </a:bodyPr>
          <a:lstStyle/>
          <a:p>
            <a:pPr algn="r"/>
            <a:r>
              <a:rPr lang="it-IT" sz="2400" b="0" dirty="0">
                <a:latin typeface="Calibri" panose="020F0502020204030204" pitchFamily="34" charset="0"/>
              </a:rPr>
              <a:t>Sud e Isole</a:t>
            </a:r>
          </a:p>
          <a:p>
            <a:pPr algn="r"/>
            <a:r>
              <a:rPr lang="it-IT" sz="3600" dirty="0">
                <a:solidFill>
                  <a:srgbClr val="1F497D"/>
                </a:solidFill>
                <a:latin typeface="Calibri" panose="020F0502020204030204" pitchFamily="34" charset="0"/>
              </a:rPr>
              <a:t>36</a:t>
            </a:r>
            <a:r>
              <a:rPr lang="it-IT" sz="2400" dirty="0">
                <a:solidFill>
                  <a:srgbClr val="1F497D"/>
                </a:solidFill>
                <a:latin typeface="Calibri" panose="020F0502020204030204" pitchFamily="34" charset="0"/>
              </a:rPr>
              <a:t>%</a:t>
            </a:r>
          </a:p>
        </p:txBody>
      </p:sp>
      <p:cxnSp>
        <p:nvCxnSpPr>
          <p:cNvPr id="105" name="Connettore diritto 104"/>
          <p:cNvCxnSpPr/>
          <p:nvPr/>
        </p:nvCxnSpPr>
        <p:spPr bwMode="auto">
          <a:xfrm flipV="1">
            <a:off x="6415496" y="4687453"/>
            <a:ext cx="887652" cy="850832"/>
          </a:xfrm>
          <a:prstGeom prst="line">
            <a:avLst/>
          </a:prstGeom>
          <a:noFill/>
          <a:ln w="19050" cap="flat" cmpd="sng" algn="ctr">
            <a:solidFill>
              <a:srgbClr val="1F497D"/>
            </a:solidFill>
            <a:prstDash val="solid"/>
            <a:round/>
            <a:headEnd type="none" w="med" len="med"/>
            <a:tailEnd type="oval" w="med" len="med"/>
          </a:ln>
          <a:effectLst/>
        </p:spPr>
      </p:cxnSp>
      <p:cxnSp>
        <p:nvCxnSpPr>
          <p:cNvPr id="106" name="Connettore diritto 105"/>
          <p:cNvCxnSpPr/>
          <p:nvPr/>
        </p:nvCxnSpPr>
        <p:spPr bwMode="auto">
          <a:xfrm>
            <a:off x="6415496" y="5234281"/>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107" name="CasellaDiTesto 106"/>
          <p:cNvSpPr txBox="1"/>
          <p:nvPr/>
        </p:nvSpPr>
        <p:spPr>
          <a:xfrm>
            <a:off x="1697280" y="3921564"/>
            <a:ext cx="2437502" cy="2308324"/>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dirty="0"/>
              <a:t>Le imprese della mobilità rappresentano circa il 4% della totalità delle imprese italiane</a:t>
            </a:r>
          </a:p>
        </p:txBody>
      </p:sp>
      <p:sp>
        <p:nvSpPr>
          <p:cNvPr id="108" name="CasellaDiTesto 107"/>
          <p:cNvSpPr txBox="1"/>
          <p:nvPr/>
        </p:nvSpPr>
        <p:spPr>
          <a:xfrm>
            <a:off x="490056" y="4000386"/>
            <a:ext cx="1085554" cy="707886"/>
          </a:xfrm>
          <a:prstGeom prst="rect">
            <a:avLst/>
          </a:prstGeom>
          <a:noFill/>
        </p:spPr>
        <p:txBody>
          <a:bodyPr wrap="none" rtlCol="0">
            <a:spAutoFit/>
          </a:bodyPr>
          <a:lstStyle/>
          <a:p>
            <a:pPr algn="ctr"/>
            <a:r>
              <a:rPr lang="it-IT" sz="4000" dirty="0">
                <a:solidFill>
                  <a:schemeClr val="bg1"/>
                </a:solidFill>
                <a:latin typeface="Calibri" panose="020F0502020204030204" pitchFamily="34" charset="0"/>
              </a:rPr>
              <a:t>3,</a:t>
            </a:r>
            <a:r>
              <a:rPr lang="it-IT" sz="3200" dirty="0">
                <a:solidFill>
                  <a:schemeClr val="bg1"/>
                </a:solidFill>
                <a:latin typeface="Calibri" panose="020F0502020204030204" pitchFamily="34" charset="0"/>
              </a:rPr>
              <a:t>6%</a:t>
            </a:r>
          </a:p>
        </p:txBody>
      </p:sp>
      <p:sp>
        <p:nvSpPr>
          <p:cNvPr id="110" name="Rettangolo 16"/>
          <p:cNvSpPr>
            <a:spLocks noChangeArrowheads="1"/>
          </p:cNvSpPr>
          <p:nvPr/>
        </p:nvSpPr>
        <p:spPr bwMode="auto">
          <a:xfrm>
            <a:off x="395287" y="6291968"/>
            <a:ext cx="8256018" cy="315216"/>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I.Stat</a:t>
            </a:r>
            <a:r>
              <a:rPr lang="it-IT" sz="1200" b="0" dirty="0">
                <a:latin typeface="Calibri" panose="020F0502020204030204" pitchFamily="34" charset="0"/>
              </a:rPr>
              <a:t> 2016</a:t>
            </a:r>
            <a:endParaRPr lang="it-IT" sz="1200" b="0" i="1" dirty="0">
              <a:latin typeface="Calibri" panose="020F0502020204030204" pitchFamily="34" charset="0"/>
            </a:endParaRPr>
          </a:p>
        </p:txBody>
      </p:sp>
      <p:sp>
        <p:nvSpPr>
          <p:cNvPr id="23" name="Rettangolo 22"/>
          <p:cNvSpPr/>
          <p:nvPr/>
        </p:nvSpPr>
        <p:spPr>
          <a:xfrm>
            <a:off x="395288" y="1238058"/>
            <a:ext cx="4361215" cy="1938992"/>
          </a:xfrm>
          <a:prstGeom prst="rect">
            <a:avLst/>
          </a:prstGeom>
        </p:spPr>
        <p:txBody>
          <a:bodyPr wrap="square">
            <a:spAutoFit/>
          </a:bodyPr>
          <a:lstStyle/>
          <a:p>
            <a:r>
              <a:rPr lang="it-IT" sz="4800" dirty="0">
                <a:solidFill>
                  <a:srgbClr val="1F497D"/>
                </a:solidFill>
                <a:latin typeface="Calibri" panose="020F0502020204030204" pitchFamily="34" charset="0"/>
              </a:rPr>
              <a:t>129.520</a:t>
            </a:r>
          </a:p>
          <a:p>
            <a:r>
              <a:rPr lang="it-IT" sz="3600" b="0" dirty="0">
                <a:solidFill>
                  <a:srgbClr val="1F497D"/>
                </a:solidFill>
                <a:latin typeface="Calibri" panose="020F0502020204030204" pitchFamily="34" charset="0"/>
              </a:rPr>
              <a:t>imprese della </a:t>
            </a:r>
            <a:r>
              <a:rPr lang="it-IT" sz="3600" dirty="0">
                <a:solidFill>
                  <a:srgbClr val="1F497D"/>
                </a:solidFill>
                <a:latin typeface="Calibri" panose="020F0502020204030204" pitchFamily="34" charset="0"/>
              </a:rPr>
              <a:t>mobilità</a:t>
            </a:r>
            <a:r>
              <a:rPr lang="it-IT" sz="3600" b="0" dirty="0">
                <a:solidFill>
                  <a:srgbClr val="1F497D"/>
                </a:solidFill>
                <a:latin typeface="Calibri" panose="020F0502020204030204" pitchFamily="34" charset="0"/>
              </a:rPr>
              <a:t> </a:t>
            </a:r>
            <a:r>
              <a:rPr lang="it-IT" sz="3600" b="0" u="sng" dirty="0">
                <a:solidFill>
                  <a:srgbClr val="1F497D"/>
                </a:solidFill>
                <a:latin typeface="Calibri" panose="020F0502020204030204" pitchFamily="34" charset="0"/>
              </a:rPr>
              <a:t>in Italia</a:t>
            </a:r>
            <a:endParaRPr lang="it-IT" sz="3600" b="0" i="1" u="sng" dirty="0">
              <a:solidFill>
                <a:srgbClr val="1F497D"/>
              </a:solidFill>
              <a:latin typeface="Calibri" panose="020F0502020204030204" pitchFamily="34" charset="0"/>
            </a:endParaRPr>
          </a:p>
        </p:txBody>
      </p:sp>
      <p:sp>
        <p:nvSpPr>
          <p:cNvPr id="25" name="Rettangolo 24"/>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pic>
        <p:nvPicPr>
          <p:cNvPr id="26" name="Picture 4" descr="Risultati immagini per cerchio evidenziatore ross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6245473" y="947073"/>
            <a:ext cx="3079055" cy="226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1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p:cNvPicPr>
            <a:picLocks noChangeAspect="1"/>
          </p:cNvPicPr>
          <p:nvPr/>
        </p:nvPicPr>
        <p:blipFill>
          <a:blip r:embed="rId2"/>
          <a:stretch>
            <a:fillRect/>
          </a:stretch>
        </p:blipFill>
        <p:spPr>
          <a:xfrm>
            <a:off x="436326" y="1988840"/>
            <a:ext cx="2551498" cy="3256766"/>
          </a:xfrm>
          <a:prstGeom prst="rect">
            <a:avLst/>
          </a:prstGeom>
        </p:spPr>
      </p:pic>
      <p:pic>
        <p:nvPicPr>
          <p:cNvPr id="3" name="Immagine 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8946">
            <a:off x="3798920" y="1455969"/>
            <a:ext cx="3212929" cy="1777821"/>
          </a:xfrm>
          <a:prstGeom prst="rect">
            <a:avLst/>
          </a:prstGeom>
        </p:spPr>
      </p:pic>
      <p:sp>
        <p:nvSpPr>
          <p:cNvPr id="27" name="Freccia circolare in su 26"/>
          <p:cNvSpPr/>
          <p:nvPr/>
        </p:nvSpPr>
        <p:spPr bwMode="auto">
          <a:xfrm rot="4104484">
            <a:off x="3222728" y="4119697"/>
            <a:ext cx="1306525" cy="666256"/>
          </a:xfrm>
          <a:prstGeom prst="curvedUp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59" name="Connettore diritto 58"/>
          <p:cNvCxnSpPr>
            <a:cxnSpLocks/>
          </p:cNvCxnSpPr>
          <p:nvPr/>
        </p:nvCxnSpPr>
        <p:spPr bwMode="auto">
          <a:xfrm flipV="1">
            <a:off x="1774321" y="1364542"/>
            <a:ext cx="1975874" cy="1249140"/>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60" name="Connettore diritto 59"/>
          <p:cNvCxnSpPr>
            <a:cxnSpLocks/>
          </p:cNvCxnSpPr>
          <p:nvPr/>
        </p:nvCxnSpPr>
        <p:spPr bwMode="auto">
          <a:xfrm>
            <a:off x="1811906" y="2875707"/>
            <a:ext cx="2104328" cy="135571"/>
          </a:xfrm>
          <a:prstGeom prst="line">
            <a:avLst/>
          </a:prstGeom>
          <a:noFill/>
          <a:ln w="28575" cap="flat" cmpd="sng" algn="ctr">
            <a:solidFill>
              <a:schemeClr val="bg1">
                <a:lumMod val="75000"/>
              </a:schemeClr>
            </a:solidFill>
            <a:prstDash val="solid"/>
            <a:round/>
            <a:headEnd type="none" w="med" len="med"/>
            <a:tailEnd type="none" w="med" len="med"/>
          </a:ln>
          <a:effectLst/>
        </p:spPr>
      </p:cxnSp>
      <p:sp>
        <p:nvSpPr>
          <p:cNvPr id="69" name="CasellaDiTesto 68"/>
          <p:cNvSpPr txBox="1"/>
          <p:nvPr/>
        </p:nvSpPr>
        <p:spPr>
          <a:xfrm>
            <a:off x="4596358" y="4452208"/>
            <a:ext cx="4195836" cy="1785104"/>
          </a:xfrm>
          <a:prstGeom prst="rect">
            <a:avLst/>
          </a:prstGeom>
          <a:noFill/>
        </p:spPr>
        <p:txBody>
          <a:bodyPr wrap="square" rtlCol="0">
            <a:spAutoFit/>
          </a:bodyPr>
          <a:lstStyle/>
          <a:p>
            <a:r>
              <a:rPr lang="it-IT" sz="2800" b="0" dirty="0">
                <a:latin typeface="Calibri" panose="020F0502020204030204" pitchFamily="34" charset="0"/>
              </a:rPr>
              <a:t>…costituendo il </a:t>
            </a:r>
            <a:r>
              <a:rPr lang="it-IT" sz="5400" dirty="0">
                <a:solidFill>
                  <a:srgbClr val="008000"/>
                </a:solidFill>
                <a:latin typeface="Calibri" panose="020F0502020204030204" pitchFamily="34" charset="0"/>
              </a:rPr>
              <a:t>7,</a:t>
            </a:r>
            <a:r>
              <a:rPr lang="it-IT" sz="3600" dirty="0">
                <a:solidFill>
                  <a:srgbClr val="008000"/>
                </a:solidFill>
                <a:latin typeface="Calibri" panose="020F0502020204030204" pitchFamily="34" charset="0"/>
              </a:rPr>
              <a:t>3%</a:t>
            </a:r>
            <a:r>
              <a:rPr lang="it-IT" sz="2800" dirty="0">
                <a:solidFill>
                  <a:srgbClr val="C0504D"/>
                </a:solidFill>
                <a:latin typeface="Calibri" panose="020F0502020204030204" pitchFamily="34" charset="0"/>
              </a:rPr>
              <a:t> </a:t>
            </a:r>
            <a:r>
              <a:rPr lang="it-IT" sz="2800" b="0" dirty="0">
                <a:latin typeface="Calibri" panose="020F0502020204030204" pitchFamily="34" charset="0"/>
              </a:rPr>
              <a:t>della totalità delle imprese del comparto in Italia</a:t>
            </a:r>
            <a:endParaRPr lang="it-IT" b="0" i="1" u="sng" dirty="0">
              <a:latin typeface="Calibri" panose="020F0502020204030204" pitchFamily="34" charset="0"/>
            </a:endParaRPr>
          </a:p>
        </p:txBody>
      </p:sp>
      <p:sp>
        <p:nvSpPr>
          <p:cNvPr id="16" name="Titolo 6"/>
          <p:cNvSpPr txBox="1">
            <a:spLocks/>
          </p:cNvSpPr>
          <p:nvPr/>
        </p:nvSpPr>
        <p:spPr bwMode="auto">
          <a:xfrm>
            <a:off x="395288" y="188913"/>
            <a:ext cx="85692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struttura delle imprese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in </a:t>
            </a:r>
            <a:r>
              <a:rPr lang="it-IT" altLang="it-IT" sz="2000" u="sng" kern="0" dirty="0">
                <a:latin typeface="Calibri" panose="020F0502020204030204" pitchFamily="34" charset="0"/>
              </a:rPr>
              <a:t>EMILIA ROMAGNA</a:t>
            </a:r>
            <a:r>
              <a:rPr lang="it-IT" altLang="it-IT" sz="2000" kern="0" dirty="0">
                <a:latin typeface="Calibri" panose="020F0502020204030204" pitchFamily="34" charset="0"/>
              </a:rPr>
              <a:t> esistono quasi 9.500 imprese del settore della mobilità, che di fatto rappresentano </a:t>
            </a:r>
            <a:r>
              <a:rPr lang="it-IT" altLang="it-IT" sz="2000" u="sng" kern="0" dirty="0">
                <a:latin typeface="Calibri" panose="020F0502020204030204" pitchFamily="34" charset="0"/>
              </a:rPr>
              <a:t>CIRCA IL 7% DELLA TOTALITÀ DEL COMPARTO</a:t>
            </a:r>
            <a:r>
              <a:rPr lang="it-IT" altLang="it-IT" sz="2000" kern="0" dirty="0">
                <a:latin typeface="Calibri" panose="020F0502020204030204" pitchFamily="34" charset="0"/>
              </a:rPr>
              <a:t>…</a:t>
            </a:r>
            <a:endParaRPr lang="it-IT" sz="2000" dirty="0">
              <a:latin typeface="Calibri" panose="020F0502020204030204" pitchFamily="34" charset="0"/>
            </a:endParaRPr>
          </a:p>
        </p:txBody>
      </p:sp>
      <p:sp>
        <p:nvSpPr>
          <p:cNvPr id="66" name="Rettangolo 65"/>
          <p:cNvSpPr/>
          <p:nvPr/>
        </p:nvSpPr>
        <p:spPr>
          <a:xfrm>
            <a:off x="4652590" y="1666889"/>
            <a:ext cx="2068109" cy="1015663"/>
          </a:xfrm>
          <a:prstGeom prst="rect">
            <a:avLst/>
          </a:prstGeom>
        </p:spPr>
        <p:txBody>
          <a:bodyPr wrap="square">
            <a:spAutoFit/>
          </a:bodyPr>
          <a:lstStyle/>
          <a:p>
            <a:r>
              <a:rPr lang="it-IT" sz="6000" dirty="0">
                <a:solidFill>
                  <a:srgbClr val="008000"/>
                </a:solidFill>
                <a:latin typeface="Calibri" panose="020F0502020204030204" pitchFamily="34" charset="0"/>
              </a:rPr>
              <a:t>9.489</a:t>
            </a:r>
            <a:endParaRPr lang="it-IT" sz="4800" b="0" i="1" u="sng" dirty="0">
              <a:solidFill>
                <a:srgbClr val="008000"/>
              </a:solidFill>
              <a:latin typeface="Calibri" panose="020F0502020204030204" pitchFamily="34" charset="0"/>
            </a:endParaRPr>
          </a:p>
        </p:txBody>
      </p:sp>
      <p:sp>
        <p:nvSpPr>
          <p:cNvPr id="12" name="Rettangolo 11"/>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(EMILIA ROMAGNA)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15" name="Rettangolo 14"/>
          <p:cNvSpPr/>
          <p:nvPr/>
        </p:nvSpPr>
        <p:spPr>
          <a:xfrm>
            <a:off x="4254252" y="3068312"/>
            <a:ext cx="4537942" cy="1200329"/>
          </a:xfrm>
          <a:prstGeom prst="rect">
            <a:avLst/>
          </a:prstGeom>
        </p:spPr>
        <p:txBody>
          <a:bodyPr wrap="square">
            <a:spAutoFit/>
          </a:bodyPr>
          <a:lstStyle/>
          <a:p>
            <a:r>
              <a:rPr lang="it-IT" sz="3600" dirty="0">
                <a:solidFill>
                  <a:srgbClr val="008000"/>
                </a:solidFill>
                <a:latin typeface="Calibri" panose="020F0502020204030204" pitchFamily="34" charset="0"/>
              </a:rPr>
              <a:t>imprese della mobilità </a:t>
            </a:r>
            <a:r>
              <a:rPr lang="it-IT" sz="3600" u="sng" dirty="0">
                <a:solidFill>
                  <a:srgbClr val="008000"/>
                </a:solidFill>
                <a:latin typeface="Calibri" panose="020F0502020204030204" pitchFamily="34" charset="0"/>
              </a:rPr>
              <a:t>in EMILIA ROMAGNA</a:t>
            </a:r>
            <a:endParaRPr lang="it-IT" sz="4800" i="1" u="sng" dirty="0">
              <a:solidFill>
                <a:srgbClr val="008000"/>
              </a:solidFill>
              <a:latin typeface="Calibri" panose="020F0502020204030204" pitchFamily="34" charset="0"/>
            </a:endParaRPr>
          </a:p>
        </p:txBody>
      </p:sp>
      <p:sp>
        <p:nvSpPr>
          <p:cNvPr id="17" name="Rettangolo 16"/>
          <p:cNvSpPr>
            <a:spLocks noChangeArrowheads="1"/>
          </p:cNvSpPr>
          <p:nvPr/>
        </p:nvSpPr>
        <p:spPr bwMode="auto">
          <a:xfrm>
            <a:off x="395287" y="6291968"/>
            <a:ext cx="8256018" cy="315216"/>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I.Stat</a:t>
            </a:r>
            <a:r>
              <a:rPr lang="it-IT" sz="1200" b="0" dirty="0">
                <a:latin typeface="Calibri" panose="020F0502020204030204" pitchFamily="34" charset="0"/>
              </a:rPr>
              <a:t> 2016</a:t>
            </a:r>
            <a:endParaRPr lang="it-IT" sz="1200" b="0" i="1" dirty="0">
              <a:latin typeface="Calibri" panose="020F0502020204030204" pitchFamily="34" charset="0"/>
            </a:endParaRPr>
          </a:p>
        </p:txBody>
      </p:sp>
    </p:spTree>
    <p:extLst>
      <p:ext uri="{BB962C8B-B14F-4D97-AF65-F5344CB8AC3E}">
        <p14:creationId xmlns:p14="http://schemas.microsoft.com/office/powerpoint/2010/main" val="268598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p:cNvSpPr/>
          <p:nvPr/>
        </p:nvSpPr>
        <p:spPr bwMode="auto">
          <a:xfrm>
            <a:off x="687161" y="3207611"/>
            <a:ext cx="916465" cy="916364"/>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Ovale 32"/>
          <p:cNvSpPr/>
          <p:nvPr/>
        </p:nvSpPr>
        <p:spPr bwMode="auto">
          <a:xfrm>
            <a:off x="4570518" y="3207611"/>
            <a:ext cx="916465" cy="916364"/>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Titolo 6"/>
          <p:cNvSpPr txBox="1">
            <a:spLocks/>
          </p:cNvSpPr>
          <p:nvPr/>
        </p:nvSpPr>
        <p:spPr bwMode="auto">
          <a:xfrm>
            <a:off x="395288" y="188913"/>
            <a:ext cx="839690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struttura delle imprese </a:t>
            </a:r>
            <a:r>
              <a:rPr lang="it-IT" sz="2000" dirty="0">
                <a:solidFill>
                  <a:srgbClr val="0C4B92"/>
                </a:solidFill>
                <a:latin typeface="Calibri" panose="020F0502020204030204" pitchFamily="34" charset="0"/>
              </a:rPr>
              <a:t>| </a:t>
            </a:r>
            <a:r>
              <a:rPr lang="it-IT" sz="2000" kern="0" dirty="0">
                <a:latin typeface="Calibri" panose="020F0502020204030204" pitchFamily="34" charset="0"/>
              </a:rPr>
              <a:t>analogamente alla situazione che si registra a livello nazionale, circa </a:t>
            </a:r>
            <a:r>
              <a:rPr lang="it-IT" sz="2000" u="sng" kern="0" dirty="0">
                <a:latin typeface="Calibri" panose="020F0502020204030204" pitchFamily="34" charset="0"/>
              </a:rPr>
              <a:t>OTTO IMPRESE SU DIECI</a:t>
            </a:r>
            <a:r>
              <a:rPr lang="it-IT" sz="2000" kern="0" dirty="0">
                <a:latin typeface="Calibri" panose="020F0502020204030204" pitchFamily="34" charset="0"/>
              </a:rPr>
              <a:t> nel comparto risultano </a:t>
            </a:r>
            <a:r>
              <a:rPr lang="it-IT" sz="2000" u="sng" kern="0" dirty="0">
                <a:latin typeface="Calibri" panose="020F0502020204030204" pitchFamily="34" charset="0"/>
              </a:rPr>
              <a:t>RIPARATORI, AUTORIMESSE, COMMERCIANTI DI PARTI ACCESSORIE</a:t>
            </a:r>
            <a:r>
              <a:rPr lang="it-IT" sz="2000" kern="0" dirty="0">
                <a:latin typeface="Calibri" panose="020F0502020204030204" pitchFamily="34" charset="0"/>
              </a:rPr>
              <a:t>, </a:t>
            </a:r>
            <a:r>
              <a:rPr lang="it-IT" sz="2000" kern="0" dirty="0" err="1">
                <a:latin typeface="Calibri" panose="020F0502020204030204" pitchFamily="34" charset="0"/>
              </a:rPr>
              <a:t>etc</a:t>
            </a:r>
            <a:r>
              <a:rPr lang="it-IT" sz="2000" kern="0" dirty="0">
                <a:latin typeface="Calibri" panose="020F0502020204030204" pitchFamily="34" charset="0"/>
              </a:rPr>
              <a:t>…</a:t>
            </a:r>
            <a:endParaRPr lang="it-IT" sz="2000" dirty="0">
              <a:latin typeface="Calibri" panose="020F0502020204030204" pitchFamily="34" charset="0"/>
            </a:endParaRPr>
          </a:p>
        </p:txBody>
      </p:sp>
      <p:sp>
        <p:nvSpPr>
          <p:cNvPr id="66" name="Rettangolo 65"/>
          <p:cNvSpPr/>
          <p:nvPr/>
        </p:nvSpPr>
        <p:spPr>
          <a:xfrm>
            <a:off x="3244535" y="1487916"/>
            <a:ext cx="5143889" cy="1200329"/>
          </a:xfrm>
          <a:prstGeom prst="rect">
            <a:avLst/>
          </a:prstGeom>
        </p:spPr>
        <p:txBody>
          <a:bodyPr wrap="square">
            <a:spAutoFit/>
          </a:bodyPr>
          <a:lstStyle/>
          <a:p>
            <a:r>
              <a:rPr lang="it-IT" sz="3600" dirty="0">
                <a:solidFill>
                  <a:srgbClr val="008000"/>
                </a:solidFill>
                <a:latin typeface="Calibri" panose="020F0502020204030204" pitchFamily="34" charset="0"/>
              </a:rPr>
              <a:t>imprese della mobilità </a:t>
            </a:r>
            <a:r>
              <a:rPr lang="it-IT" sz="3600" u="sng" dirty="0">
                <a:solidFill>
                  <a:srgbClr val="008000"/>
                </a:solidFill>
                <a:latin typeface="Calibri" panose="020F0502020204030204" pitchFamily="34" charset="0"/>
              </a:rPr>
              <a:t>in</a:t>
            </a:r>
          </a:p>
          <a:p>
            <a:r>
              <a:rPr lang="it-IT" sz="3600" u="sng" dirty="0">
                <a:solidFill>
                  <a:srgbClr val="008000"/>
                </a:solidFill>
                <a:latin typeface="Calibri" panose="020F0502020204030204" pitchFamily="34" charset="0"/>
              </a:rPr>
              <a:t>EMILIA ROMAGNA</a:t>
            </a:r>
            <a:endParaRPr lang="it-IT" sz="4800" i="1" u="sng" dirty="0">
              <a:solidFill>
                <a:srgbClr val="008000"/>
              </a:solidFill>
              <a:latin typeface="Calibri" panose="020F0502020204030204" pitchFamily="34" charset="0"/>
            </a:endParaRPr>
          </a:p>
        </p:txBody>
      </p:sp>
      <p:cxnSp>
        <p:nvCxnSpPr>
          <p:cNvPr id="3" name="Connettore diritto 2"/>
          <p:cNvCxnSpPr/>
          <p:nvPr/>
        </p:nvCxnSpPr>
        <p:spPr bwMode="auto">
          <a:xfrm>
            <a:off x="827584" y="3709895"/>
            <a:ext cx="0" cy="1908000"/>
          </a:xfrm>
          <a:prstGeom prst="line">
            <a:avLst/>
          </a:prstGeom>
          <a:noFill/>
          <a:ln w="38100" cap="flat" cmpd="sng" algn="ctr">
            <a:solidFill>
              <a:srgbClr val="008000"/>
            </a:solidFill>
            <a:prstDash val="solid"/>
            <a:round/>
            <a:headEnd type="none" w="med" len="med"/>
            <a:tailEnd type="oval" w="med" len="med"/>
          </a:ln>
          <a:effectLst/>
        </p:spPr>
      </p:cxnSp>
      <p:cxnSp>
        <p:nvCxnSpPr>
          <p:cNvPr id="17" name="Connettore diritto 16"/>
          <p:cNvCxnSpPr/>
          <p:nvPr/>
        </p:nvCxnSpPr>
        <p:spPr bwMode="auto">
          <a:xfrm>
            <a:off x="4778499" y="3709895"/>
            <a:ext cx="0" cy="2628000"/>
          </a:xfrm>
          <a:prstGeom prst="line">
            <a:avLst/>
          </a:prstGeom>
          <a:noFill/>
          <a:ln w="38100" cap="flat" cmpd="sng" algn="ctr">
            <a:solidFill>
              <a:srgbClr val="008000"/>
            </a:solidFill>
            <a:prstDash val="solid"/>
            <a:round/>
            <a:headEnd type="none" w="med" len="med"/>
            <a:tailEnd type="oval" w="med" len="med"/>
          </a:ln>
          <a:effectLst/>
        </p:spPr>
      </p:cxnSp>
      <p:sp>
        <p:nvSpPr>
          <p:cNvPr id="18" name="CasellaDiTesto 17"/>
          <p:cNvSpPr txBox="1"/>
          <p:nvPr/>
        </p:nvSpPr>
        <p:spPr>
          <a:xfrm>
            <a:off x="727651" y="3342628"/>
            <a:ext cx="835485" cy="646331"/>
          </a:xfrm>
          <a:prstGeom prst="rect">
            <a:avLst/>
          </a:prstGeom>
          <a:noFill/>
        </p:spPr>
        <p:txBody>
          <a:bodyPr wrap="none" rtlCol="0">
            <a:spAutoFit/>
          </a:bodyPr>
          <a:lstStyle/>
          <a:p>
            <a:pPr algn="ctr"/>
            <a:r>
              <a:rPr lang="it-IT" sz="3600" dirty="0">
                <a:solidFill>
                  <a:schemeClr val="bg1"/>
                </a:solidFill>
                <a:latin typeface="Calibri" panose="020F0502020204030204" pitchFamily="34" charset="0"/>
              </a:rPr>
              <a:t>17</a:t>
            </a:r>
            <a:r>
              <a:rPr lang="it-IT" sz="2000" b="0" dirty="0">
                <a:solidFill>
                  <a:schemeClr val="bg1"/>
                </a:solidFill>
                <a:latin typeface="Calibri" panose="020F0502020204030204" pitchFamily="34" charset="0"/>
              </a:rPr>
              <a:t>%</a:t>
            </a:r>
            <a:endParaRPr lang="it-IT" sz="2400" b="0" dirty="0">
              <a:solidFill>
                <a:schemeClr val="bg1"/>
              </a:solidFill>
              <a:latin typeface="Calibri" panose="020F0502020204030204" pitchFamily="34" charset="0"/>
            </a:endParaRPr>
          </a:p>
        </p:txBody>
      </p:sp>
      <p:sp>
        <p:nvSpPr>
          <p:cNvPr id="19" name="CasellaDiTesto 18"/>
          <p:cNvSpPr txBox="1"/>
          <p:nvPr/>
        </p:nvSpPr>
        <p:spPr>
          <a:xfrm>
            <a:off x="4611008" y="3342628"/>
            <a:ext cx="835485" cy="646331"/>
          </a:xfrm>
          <a:prstGeom prst="rect">
            <a:avLst/>
          </a:prstGeom>
          <a:noFill/>
        </p:spPr>
        <p:txBody>
          <a:bodyPr wrap="none" rtlCol="0">
            <a:spAutoFit/>
          </a:bodyPr>
          <a:lstStyle/>
          <a:p>
            <a:pPr algn="ctr"/>
            <a:r>
              <a:rPr lang="it-IT" sz="3600" dirty="0">
                <a:solidFill>
                  <a:schemeClr val="bg1"/>
                </a:solidFill>
                <a:latin typeface="Calibri" panose="020F0502020204030204" pitchFamily="34" charset="0"/>
              </a:rPr>
              <a:t>83</a:t>
            </a:r>
            <a:r>
              <a:rPr lang="it-IT" sz="2000" b="0" dirty="0">
                <a:solidFill>
                  <a:schemeClr val="bg1"/>
                </a:solidFill>
                <a:latin typeface="Calibri" panose="020F0502020204030204" pitchFamily="34" charset="0"/>
              </a:rPr>
              <a:t>%</a:t>
            </a:r>
            <a:endParaRPr lang="it-IT" sz="2400" b="0" dirty="0">
              <a:solidFill>
                <a:schemeClr val="bg1"/>
              </a:solidFill>
              <a:latin typeface="Calibri" panose="020F0502020204030204" pitchFamily="34" charset="0"/>
            </a:endParaRPr>
          </a:p>
        </p:txBody>
      </p:sp>
      <p:sp>
        <p:nvSpPr>
          <p:cNvPr id="20" name="CasellaDiTesto 19"/>
          <p:cNvSpPr txBox="1"/>
          <p:nvPr/>
        </p:nvSpPr>
        <p:spPr>
          <a:xfrm>
            <a:off x="801648" y="4088835"/>
            <a:ext cx="1104790" cy="646331"/>
          </a:xfrm>
          <a:prstGeom prst="rect">
            <a:avLst/>
          </a:prstGeom>
          <a:noFill/>
        </p:spPr>
        <p:txBody>
          <a:bodyPr wrap="none" rtlCol="0">
            <a:spAutoFit/>
          </a:bodyPr>
          <a:lstStyle/>
          <a:p>
            <a:pPr algn="r"/>
            <a:r>
              <a:rPr lang="it-IT" sz="3600" b="0" i="1" dirty="0">
                <a:latin typeface="Calibri" panose="020F0502020204030204" pitchFamily="34" charset="0"/>
              </a:rPr>
              <a:t>14</a:t>
            </a:r>
            <a:r>
              <a:rPr lang="it-IT" sz="2400" b="0" i="1" dirty="0">
                <a:latin typeface="Calibri" panose="020F0502020204030204" pitchFamily="34" charset="0"/>
              </a:rPr>
              <a:t>,5%</a:t>
            </a:r>
          </a:p>
        </p:txBody>
      </p:sp>
      <p:sp>
        <p:nvSpPr>
          <p:cNvPr id="21" name="CasellaDiTesto 20"/>
          <p:cNvSpPr txBox="1"/>
          <p:nvPr/>
        </p:nvSpPr>
        <p:spPr>
          <a:xfrm>
            <a:off x="1910429" y="4165779"/>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autoveicoli </a:t>
            </a:r>
            <a:r>
              <a:rPr lang="it-IT" sz="1300" dirty="0"/>
              <a:t>(4 </a:t>
            </a:r>
            <a:r>
              <a:rPr lang="it-IT" sz="1300" dirty="0" err="1"/>
              <a:t>wheels</a:t>
            </a:r>
            <a:r>
              <a:rPr lang="it-IT" sz="1300" dirty="0"/>
              <a:t>)</a:t>
            </a:r>
          </a:p>
        </p:txBody>
      </p:sp>
      <p:sp>
        <p:nvSpPr>
          <p:cNvPr id="22" name="CasellaDiTesto 21"/>
          <p:cNvSpPr txBox="1"/>
          <p:nvPr/>
        </p:nvSpPr>
        <p:spPr>
          <a:xfrm>
            <a:off x="4879571" y="4088835"/>
            <a:ext cx="1104790" cy="646331"/>
          </a:xfrm>
          <a:prstGeom prst="rect">
            <a:avLst/>
          </a:prstGeom>
          <a:noFill/>
        </p:spPr>
        <p:txBody>
          <a:bodyPr wrap="none" rtlCol="0">
            <a:spAutoFit/>
          </a:bodyPr>
          <a:lstStyle/>
          <a:p>
            <a:pPr algn="just"/>
            <a:r>
              <a:rPr lang="it-IT" sz="3600" b="0" i="1" dirty="0">
                <a:latin typeface="Calibri" panose="020F0502020204030204" pitchFamily="34" charset="0"/>
              </a:rPr>
              <a:t>58</a:t>
            </a:r>
            <a:r>
              <a:rPr lang="it-IT" sz="2400" b="0" i="1" dirty="0">
                <a:latin typeface="Calibri" panose="020F0502020204030204" pitchFamily="34" charset="0"/>
              </a:rPr>
              <a:t>,8%</a:t>
            </a:r>
          </a:p>
        </p:txBody>
      </p:sp>
      <p:sp>
        <p:nvSpPr>
          <p:cNvPr id="23" name="CasellaDiTesto 22"/>
          <p:cNvSpPr txBox="1"/>
          <p:nvPr/>
        </p:nvSpPr>
        <p:spPr>
          <a:xfrm>
            <a:off x="5872432" y="4165779"/>
            <a:ext cx="239107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Manutenzione, riparazione di autoveicoli, autorimesse </a:t>
            </a:r>
          </a:p>
        </p:txBody>
      </p:sp>
      <p:sp>
        <p:nvSpPr>
          <p:cNvPr id="25" name="CasellaDiTesto 24"/>
          <p:cNvSpPr txBox="1"/>
          <p:nvPr/>
        </p:nvSpPr>
        <p:spPr>
          <a:xfrm>
            <a:off x="5113612" y="5679823"/>
            <a:ext cx="870751" cy="646331"/>
          </a:xfrm>
          <a:prstGeom prst="rect">
            <a:avLst/>
          </a:prstGeom>
          <a:noFill/>
        </p:spPr>
        <p:txBody>
          <a:bodyPr wrap="none" rtlCol="0">
            <a:spAutoFit/>
          </a:bodyPr>
          <a:lstStyle/>
          <a:p>
            <a:pPr algn="just"/>
            <a:r>
              <a:rPr lang="it-IT" sz="3600" b="0" i="1" dirty="0">
                <a:latin typeface="Calibri" panose="020F0502020204030204" pitchFamily="34" charset="0"/>
              </a:rPr>
              <a:t>9</a:t>
            </a:r>
            <a:r>
              <a:rPr lang="it-IT" sz="2400" b="0" i="1" dirty="0">
                <a:latin typeface="Calibri" panose="020F0502020204030204" pitchFamily="34" charset="0"/>
              </a:rPr>
              <a:t>,0%</a:t>
            </a:r>
          </a:p>
        </p:txBody>
      </p:sp>
      <p:sp>
        <p:nvSpPr>
          <p:cNvPr id="26" name="CasellaDiTesto 25"/>
          <p:cNvSpPr txBox="1"/>
          <p:nvPr/>
        </p:nvSpPr>
        <p:spPr>
          <a:xfrm>
            <a:off x="5872432" y="5756767"/>
            <a:ext cx="2391069"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macchinari, attrezzature e forniture agricole</a:t>
            </a:r>
          </a:p>
        </p:txBody>
      </p:sp>
      <p:sp>
        <p:nvSpPr>
          <p:cNvPr id="30" name="CasellaDiTesto 29"/>
          <p:cNvSpPr txBox="1"/>
          <p:nvPr/>
        </p:nvSpPr>
        <p:spPr>
          <a:xfrm>
            <a:off x="1619672" y="3434961"/>
            <a:ext cx="2128940"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Rivenditori</a:t>
            </a:r>
          </a:p>
        </p:txBody>
      </p:sp>
      <p:sp>
        <p:nvSpPr>
          <p:cNvPr id="31" name="CasellaDiTesto 30"/>
          <p:cNvSpPr txBox="1"/>
          <p:nvPr/>
        </p:nvSpPr>
        <p:spPr>
          <a:xfrm>
            <a:off x="5581675" y="3434961"/>
            <a:ext cx="2503431"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Riparatori e altro</a:t>
            </a:r>
          </a:p>
        </p:txBody>
      </p:sp>
      <p:sp>
        <p:nvSpPr>
          <p:cNvPr id="24" name="CasellaDiTesto 23"/>
          <p:cNvSpPr txBox="1"/>
          <p:nvPr/>
        </p:nvSpPr>
        <p:spPr>
          <a:xfrm>
            <a:off x="4879571" y="4884329"/>
            <a:ext cx="1104790" cy="646331"/>
          </a:xfrm>
          <a:prstGeom prst="rect">
            <a:avLst/>
          </a:prstGeom>
          <a:noFill/>
        </p:spPr>
        <p:txBody>
          <a:bodyPr wrap="none" rtlCol="0">
            <a:spAutoFit/>
          </a:bodyPr>
          <a:lstStyle/>
          <a:p>
            <a:pPr algn="just"/>
            <a:r>
              <a:rPr lang="it-IT" sz="3600" b="0" i="1" dirty="0">
                <a:latin typeface="Calibri" panose="020F0502020204030204" pitchFamily="34" charset="0"/>
              </a:rPr>
              <a:t>15</a:t>
            </a:r>
            <a:r>
              <a:rPr lang="it-IT" sz="2400" b="0" i="1" dirty="0">
                <a:latin typeface="Calibri" panose="020F0502020204030204" pitchFamily="34" charset="0"/>
              </a:rPr>
              <a:t>,2%</a:t>
            </a:r>
          </a:p>
        </p:txBody>
      </p:sp>
      <p:sp>
        <p:nvSpPr>
          <p:cNvPr id="28" name="CasellaDiTesto 27"/>
          <p:cNvSpPr txBox="1"/>
          <p:nvPr/>
        </p:nvSpPr>
        <p:spPr>
          <a:xfrm>
            <a:off x="1035687" y="4884329"/>
            <a:ext cx="870751" cy="646331"/>
          </a:xfrm>
          <a:prstGeom prst="rect">
            <a:avLst/>
          </a:prstGeom>
          <a:noFill/>
        </p:spPr>
        <p:txBody>
          <a:bodyPr wrap="none" rtlCol="0">
            <a:spAutoFit/>
          </a:bodyPr>
          <a:lstStyle/>
          <a:p>
            <a:pPr algn="r"/>
            <a:r>
              <a:rPr lang="it-IT" sz="3600" b="0" i="1" dirty="0">
                <a:latin typeface="Calibri" panose="020F0502020204030204" pitchFamily="34" charset="0"/>
              </a:rPr>
              <a:t>2</a:t>
            </a:r>
            <a:r>
              <a:rPr lang="it-IT" sz="2400" b="0" i="1" dirty="0">
                <a:latin typeface="Calibri" panose="020F0502020204030204" pitchFamily="34" charset="0"/>
              </a:rPr>
              <a:t>,5%</a:t>
            </a:r>
          </a:p>
        </p:txBody>
      </p:sp>
      <p:sp>
        <p:nvSpPr>
          <p:cNvPr id="29" name="CasellaDiTesto 28"/>
          <p:cNvSpPr txBox="1"/>
          <p:nvPr/>
        </p:nvSpPr>
        <p:spPr>
          <a:xfrm>
            <a:off x="1910429" y="4961273"/>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motocicli e ciclomotori</a:t>
            </a:r>
            <a:r>
              <a:rPr lang="it-IT" sz="1300" dirty="0"/>
              <a:t> (2 </a:t>
            </a:r>
            <a:r>
              <a:rPr lang="it-IT" sz="1300" dirty="0" err="1"/>
              <a:t>wheels</a:t>
            </a:r>
            <a:r>
              <a:rPr lang="it-IT" sz="1300" dirty="0"/>
              <a:t>)</a:t>
            </a:r>
          </a:p>
        </p:txBody>
      </p:sp>
      <p:sp>
        <p:nvSpPr>
          <p:cNvPr id="32" name="CasellaDiTesto 31"/>
          <p:cNvSpPr txBox="1"/>
          <p:nvPr/>
        </p:nvSpPr>
        <p:spPr>
          <a:xfrm>
            <a:off x="5872432" y="4961273"/>
            <a:ext cx="2732016"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parti e accessori di autoveicoli e macchine agricole</a:t>
            </a:r>
          </a:p>
        </p:txBody>
      </p:sp>
      <p:sp>
        <p:nvSpPr>
          <p:cNvPr id="27" name="Rettangolo 26"/>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(EMILIA ROMAGNA)</a:t>
            </a:r>
            <a:endParaRPr kumimoji="0" lang="it-IT" sz="1050" i="0" u="none" strike="noStrike" cap="none" normalizeH="0" baseline="0" dirty="0">
              <a:ln>
                <a:noFill/>
              </a:ln>
              <a:solidFill>
                <a:schemeClr val="bg1"/>
              </a:solidFill>
              <a:effectLst/>
              <a:latin typeface="Calibri" panose="020F0502020204030204" pitchFamily="34" charset="0"/>
            </a:endParaRPr>
          </a:p>
        </p:txBody>
      </p:sp>
      <p:pic>
        <p:nvPicPr>
          <p:cNvPr id="35" name="Immagine 34"/>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8946">
            <a:off x="365957" y="1401393"/>
            <a:ext cx="2797785" cy="1548108"/>
          </a:xfrm>
          <a:prstGeom prst="rect">
            <a:avLst/>
          </a:prstGeom>
        </p:spPr>
      </p:pic>
      <p:sp>
        <p:nvSpPr>
          <p:cNvPr id="36" name="Rettangolo 35"/>
          <p:cNvSpPr/>
          <p:nvPr/>
        </p:nvSpPr>
        <p:spPr>
          <a:xfrm>
            <a:off x="779918" y="1557233"/>
            <a:ext cx="2174203" cy="1015663"/>
          </a:xfrm>
          <a:prstGeom prst="rect">
            <a:avLst/>
          </a:prstGeom>
        </p:spPr>
        <p:txBody>
          <a:bodyPr wrap="square">
            <a:spAutoFit/>
          </a:bodyPr>
          <a:lstStyle/>
          <a:p>
            <a:r>
              <a:rPr lang="it-IT" sz="6000" dirty="0">
                <a:solidFill>
                  <a:srgbClr val="008000"/>
                </a:solidFill>
                <a:latin typeface="Calibri" panose="020F0502020204030204" pitchFamily="34" charset="0"/>
              </a:rPr>
              <a:t>9.489</a:t>
            </a:r>
            <a:r>
              <a:rPr lang="it-IT" sz="4800" b="0" dirty="0">
                <a:solidFill>
                  <a:srgbClr val="008000"/>
                </a:solidFill>
                <a:latin typeface="Calibri" panose="020F0502020204030204" pitchFamily="34" charset="0"/>
              </a:rPr>
              <a:t> </a:t>
            </a:r>
            <a:endParaRPr lang="it-IT" sz="4800" b="0" i="1" u="sng" dirty="0">
              <a:solidFill>
                <a:srgbClr val="008000"/>
              </a:solidFill>
              <a:latin typeface="Calibri" panose="020F0502020204030204" pitchFamily="34" charset="0"/>
            </a:endParaRPr>
          </a:p>
        </p:txBody>
      </p:sp>
      <p:sp>
        <p:nvSpPr>
          <p:cNvPr id="38" name="Rettangolo 37"/>
          <p:cNvSpPr>
            <a:spLocks noChangeArrowheads="1"/>
          </p:cNvSpPr>
          <p:nvPr/>
        </p:nvSpPr>
        <p:spPr bwMode="auto">
          <a:xfrm>
            <a:off x="395287" y="6291968"/>
            <a:ext cx="8256018" cy="315216"/>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I.Stat</a:t>
            </a:r>
            <a:r>
              <a:rPr lang="it-IT" sz="1200" b="0" dirty="0">
                <a:latin typeface="Calibri" panose="020F0502020204030204" pitchFamily="34" charset="0"/>
              </a:rPr>
              <a:t> 2016</a:t>
            </a:r>
            <a:endParaRPr lang="it-IT" sz="1200" b="0" i="1" dirty="0">
              <a:latin typeface="Calibri" panose="020F0502020204030204" pitchFamily="34" charset="0"/>
            </a:endParaRPr>
          </a:p>
        </p:txBody>
      </p:sp>
    </p:spTree>
    <p:extLst>
      <p:ext uri="{BB962C8B-B14F-4D97-AF65-F5344CB8AC3E}">
        <p14:creationId xmlns:p14="http://schemas.microsoft.com/office/powerpoint/2010/main" val="333188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8946">
            <a:off x="442200" y="1155374"/>
            <a:ext cx="2797785" cy="1548108"/>
          </a:xfrm>
          <a:prstGeom prst="rect">
            <a:avLst/>
          </a:prstGeom>
        </p:spPr>
      </p:pic>
      <p:sp>
        <p:nvSpPr>
          <p:cNvPr id="16" name="Titolo 6"/>
          <p:cNvSpPr txBox="1">
            <a:spLocks/>
          </p:cNvSpPr>
          <p:nvPr/>
        </p:nvSpPr>
        <p:spPr bwMode="auto">
          <a:xfrm>
            <a:off x="395288" y="188913"/>
            <a:ext cx="8641208"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struttura delle imprese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circa </a:t>
            </a:r>
            <a:r>
              <a:rPr lang="it-IT" altLang="it-IT" sz="2000" u="sng" kern="0" dirty="0">
                <a:latin typeface="Calibri" panose="020F0502020204030204" pitchFamily="34" charset="0"/>
              </a:rPr>
              <a:t>IL 92% DELLE IMPRESE</a:t>
            </a:r>
            <a:r>
              <a:rPr lang="it-IT" altLang="it-IT" sz="2000" kern="0" dirty="0">
                <a:latin typeface="Calibri" panose="020F0502020204030204" pitchFamily="34" charset="0"/>
              </a:rPr>
              <a:t> della mobilità operative in </a:t>
            </a:r>
            <a:r>
              <a:rPr lang="it-IT" altLang="it-IT" sz="2000" u="sng" kern="0" dirty="0">
                <a:latin typeface="Calibri" panose="020F0502020204030204" pitchFamily="34" charset="0"/>
              </a:rPr>
              <a:t>EMILIA ROMAGNA</a:t>
            </a:r>
            <a:r>
              <a:rPr lang="it-IT" altLang="it-IT" sz="2000" kern="0" dirty="0">
                <a:latin typeface="Calibri" panose="020F0502020204030204" pitchFamily="34" charset="0"/>
              </a:rPr>
              <a:t> contano </a:t>
            </a:r>
            <a:r>
              <a:rPr lang="it-IT" altLang="it-IT" sz="2000" u="sng" kern="0" dirty="0">
                <a:latin typeface="Calibri" panose="020F0502020204030204" pitchFamily="34" charset="0"/>
              </a:rPr>
              <a:t>MENO DI NOVE ADDETTI</a:t>
            </a:r>
            <a:r>
              <a:rPr lang="it-IT" altLang="it-IT" sz="2000" kern="0" dirty="0">
                <a:latin typeface="Calibri" panose="020F0502020204030204" pitchFamily="34" charset="0"/>
              </a:rPr>
              <a:t> (micro imprese)…</a:t>
            </a:r>
            <a:endParaRPr lang="it-IT" sz="2000" dirty="0">
              <a:latin typeface="Calibri" panose="020F0502020204030204" pitchFamily="34" charset="0"/>
            </a:endParaRPr>
          </a:p>
        </p:txBody>
      </p:sp>
      <p:sp>
        <p:nvSpPr>
          <p:cNvPr id="34" name="Rettangolo 33"/>
          <p:cNvSpPr/>
          <p:nvPr/>
        </p:nvSpPr>
        <p:spPr>
          <a:xfrm>
            <a:off x="970687" y="1232259"/>
            <a:ext cx="2233161" cy="1015663"/>
          </a:xfrm>
          <a:prstGeom prst="rect">
            <a:avLst/>
          </a:prstGeom>
        </p:spPr>
        <p:txBody>
          <a:bodyPr wrap="square">
            <a:spAutoFit/>
          </a:bodyPr>
          <a:lstStyle/>
          <a:p>
            <a:r>
              <a:rPr lang="it-IT" sz="6000" dirty="0">
                <a:solidFill>
                  <a:srgbClr val="008000"/>
                </a:solidFill>
                <a:latin typeface="Calibri" panose="020F0502020204030204" pitchFamily="34" charset="0"/>
              </a:rPr>
              <a:t>9.489</a:t>
            </a:r>
            <a:endParaRPr lang="it-IT" sz="4800" b="0" i="1" u="sng" dirty="0">
              <a:solidFill>
                <a:srgbClr val="008000"/>
              </a:solidFill>
              <a:latin typeface="Calibri" panose="020F0502020204030204" pitchFamily="34" charset="0"/>
            </a:endParaRPr>
          </a:p>
        </p:txBody>
      </p:sp>
      <p:sp>
        <p:nvSpPr>
          <p:cNvPr id="35" name="CasellaDiTesto 34"/>
          <p:cNvSpPr txBox="1"/>
          <p:nvPr/>
        </p:nvSpPr>
        <p:spPr>
          <a:xfrm>
            <a:off x="4361031" y="1196752"/>
            <a:ext cx="1539204"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36,</a:t>
            </a:r>
            <a:r>
              <a:rPr lang="it-IT" sz="3600" dirty="0">
                <a:solidFill>
                  <a:srgbClr val="008000"/>
                </a:solidFill>
                <a:latin typeface="Calibri" panose="020F0502020204030204" pitchFamily="34" charset="0"/>
              </a:rPr>
              <a:t>5%</a:t>
            </a:r>
          </a:p>
        </p:txBody>
      </p:sp>
      <p:sp>
        <p:nvSpPr>
          <p:cNvPr id="36" name="CasellaDiTesto 35"/>
          <p:cNvSpPr txBox="1"/>
          <p:nvPr/>
        </p:nvSpPr>
        <p:spPr>
          <a:xfrm>
            <a:off x="6187316" y="1328841"/>
            <a:ext cx="1995353" cy="646331"/>
          </a:xfrm>
          <a:prstGeom prst="rect">
            <a:avLst/>
          </a:prstGeom>
          <a:noFill/>
        </p:spPr>
        <p:txBody>
          <a:bodyPr wrap="none" rtlCol="0">
            <a:spAutoFit/>
          </a:bodyPr>
          <a:lstStyle/>
          <a:p>
            <a:r>
              <a:rPr lang="it-IT" sz="3600" b="0" i="1" dirty="0">
                <a:latin typeface="Calibri" panose="020F0502020204030204" pitchFamily="34" charset="0"/>
              </a:rPr>
              <a:t>1 addetto</a:t>
            </a:r>
            <a:endParaRPr lang="it-IT" sz="2400" b="0" i="1" dirty="0">
              <a:latin typeface="Calibri" panose="020F0502020204030204" pitchFamily="34" charset="0"/>
            </a:endParaRPr>
          </a:p>
        </p:txBody>
      </p:sp>
      <p:sp>
        <p:nvSpPr>
          <p:cNvPr id="37" name="CasellaDiTesto 36"/>
          <p:cNvSpPr txBox="1"/>
          <p:nvPr/>
        </p:nvSpPr>
        <p:spPr>
          <a:xfrm>
            <a:off x="4361031" y="2089651"/>
            <a:ext cx="1539204"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46,</a:t>
            </a:r>
            <a:r>
              <a:rPr lang="it-IT" sz="3600" dirty="0">
                <a:solidFill>
                  <a:srgbClr val="008000"/>
                </a:solidFill>
                <a:latin typeface="Calibri" panose="020F0502020204030204" pitchFamily="34" charset="0"/>
              </a:rPr>
              <a:t>6%</a:t>
            </a:r>
          </a:p>
        </p:txBody>
      </p:sp>
      <p:sp>
        <p:nvSpPr>
          <p:cNvPr id="38" name="CasellaDiTesto 37"/>
          <p:cNvSpPr txBox="1"/>
          <p:nvPr/>
        </p:nvSpPr>
        <p:spPr>
          <a:xfrm>
            <a:off x="6187316" y="2221740"/>
            <a:ext cx="2237087" cy="646331"/>
          </a:xfrm>
          <a:prstGeom prst="rect">
            <a:avLst/>
          </a:prstGeom>
          <a:noFill/>
        </p:spPr>
        <p:txBody>
          <a:bodyPr wrap="none" rtlCol="0">
            <a:spAutoFit/>
          </a:bodyPr>
          <a:lstStyle/>
          <a:p>
            <a:r>
              <a:rPr lang="it-IT" sz="3600" b="0" i="1" dirty="0">
                <a:latin typeface="Calibri" panose="020F0502020204030204" pitchFamily="34" charset="0"/>
              </a:rPr>
              <a:t>2-5 addetti</a:t>
            </a:r>
            <a:endParaRPr lang="it-IT" sz="2400" b="0" i="1" dirty="0">
              <a:latin typeface="Calibri" panose="020F0502020204030204" pitchFamily="34" charset="0"/>
            </a:endParaRPr>
          </a:p>
        </p:txBody>
      </p:sp>
      <p:sp>
        <p:nvSpPr>
          <p:cNvPr id="39" name="CasellaDiTesto 38"/>
          <p:cNvSpPr txBox="1"/>
          <p:nvPr/>
        </p:nvSpPr>
        <p:spPr>
          <a:xfrm>
            <a:off x="4673617" y="2982550"/>
            <a:ext cx="1226618"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9,</a:t>
            </a:r>
            <a:r>
              <a:rPr lang="it-IT" sz="3600" dirty="0">
                <a:solidFill>
                  <a:srgbClr val="008000"/>
                </a:solidFill>
                <a:latin typeface="Calibri" panose="020F0502020204030204" pitchFamily="34" charset="0"/>
              </a:rPr>
              <a:t>3%</a:t>
            </a:r>
          </a:p>
        </p:txBody>
      </p:sp>
      <p:sp>
        <p:nvSpPr>
          <p:cNvPr id="40" name="CasellaDiTesto 39"/>
          <p:cNvSpPr txBox="1"/>
          <p:nvPr/>
        </p:nvSpPr>
        <p:spPr>
          <a:xfrm>
            <a:off x="6187316" y="3114639"/>
            <a:ext cx="2237087" cy="646331"/>
          </a:xfrm>
          <a:prstGeom prst="rect">
            <a:avLst/>
          </a:prstGeom>
          <a:noFill/>
        </p:spPr>
        <p:txBody>
          <a:bodyPr wrap="none" rtlCol="0">
            <a:spAutoFit/>
          </a:bodyPr>
          <a:lstStyle/>
          <a:p>
            <a:r>
              <a:rPr lang="it-IT" sz="3600" b="0" i="1" dirty="0">
                <a:latin typeface="Calibri" panose="020F0502020204030204" pitchFamily="34" charset="0"/>
              </a:rPr>
              <a:t>6-9 addetti</a:t>
            </a:r>
            <a:endParaRPr lang="it-IT" sz="2400" b="0" i="1" dirty="0">
              <a:latin typeface="Calibri" panose="020F0502020204030204" pitchFamily="34" charset="0"/>
            </a:endParaRPr>
          </a:p>
        </p:txBody>
      </p:sp>
      <p:sp>
        <p:nvSpPr>
          <p:cNvPr id="42" name="CasellaDiTesto 41"/>
          <p:cNvSpPr txBox="1"/>
          <p:nvPr/>
        </p:nvSpPr>
        <p:spPr>
          <a:xfrm>
            <a:off x="4673617" y="3875449"/>
            <a:ext cx="1226618"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5,</a:t>
            </a:r>
            <a:r>
              <a:rPr lang="it-IT" sz="3600" dirty="0">
                <a:solidFill>
                  <a:srgbClr val="008000"/>
                </a:solidFill>
                <a:latin typeface="Calibri" panose="020F0502020204030204" pitchFamily="34" charset="0"/>
              </a:rPr>
              <a:t>0%</a:t>
            </a:r>
          </a:p>
        </p:txBody>
      </p:sp>
      <p:sp>
        <p:nvSpPr>
          <p:cNvPr id="43" name="CasellaDiTesto 42"/>
          <p:cNvSpPr txBox="1"/>
          <p:nvPr/>
        </p:nvSpPr>
        <p:spPr>
          <a:xfrm>
            <a:off x="6187316" y="4007538"/>
            <a:ext cx="2705164" cy="646331"/>
          </a:xfrm>
          <a:prstGeom prst="rect">
            <a:avLst/>
          </a:prstGeom>
          <a:noFill/>
        </p:spPr>
        <p:txBody>
          <a:bodyPr wrap="none" rtlCol="0">
            <a:spAutoFit/>
          </a:bodyPr>
          <a:lstStyle/>
          <a:p>
            <a:r>
              <a:rPr lang="it-IT" sz="3600" b="0" i="1" dirty="0">
                <a:latin typeface="Calibri" panose="020F0502020204030204" pitchFamily="34" charset="0"/>
              </a:rPr>
              <a:t>10-19 addetti</a:t>
            </a:r>
            <a:endParaRPr lang="it-IT" sz="2400" b="0" i="1" dirty="0">
              <a:latin typeface="Calibri" panose="020F0502020204030204" pitchFamily="34" charset="0"/>
            </a:endParaRPr>
          </a:p>
        </p:txBody>
      </p:sp>
      <p:sp>
        <p:nvSpPr>
          <p:cNvPr id="44" name="CasellaDiTesto 43"/>
          <p:cNvSpPr txBox="1"/>
          <p:nvPr/>
        </p:nvSpPr>
        <p:spPr>
          <a:xfrm>
            <a:off x="4673617" y="4768348"/>
            <a:ext cx="1226618"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2,</a:t>
            </a:r>
            <a:r>
              <a:rPr lang="it-IT" sz="3600" dirty="0">
                <a:solidFill>
                  <a:srgbClr val="008000"/>
                </a:solidFill>
                <a:latin typeface="Calibri" panose="020F0502020204030204" pitchFamily="34" charset="0"/>
              </a:rPr>
              <a:t>0%</a:t>
            </a:r>
          </a:p>
        </p:txBody>
      </p:sp>
      <p:sp>
        <p:nvSpPr>
          <p:cNvPr id="45" name="CasellaDiTesto 44"/>
          <p:cNvSpPr txBox="1"/>
          <p:nvPr/>
        </p:nvSpPr>
        <p:spPr>
          <a:xfrm>
            <a:off x="6187316" y="4900437"/>
            <a:ext cx="2705164" cy="646331"/>
          </a:xfrm>
          <a:prstGeom prst="rect">
            <a:avLst/>
          </a:prstGeom>
          <a:noFill/>
        </p:spPr>
        <p:txBody>
          <a:bodyPr wrap="none" rtlCol="0">
            <a:spAutoFit/>
          </a:bodyPr>
          <a:lstStyle/>
          <a:p>
            <a:r>
              <a:rPr lang="it-IT" sz="3600" b="0" i="1" dirty="0">
                <a:latin typeface="Calibri" panose="020F0502020204030204" pitchFamily="34" charset="0"/>
              </a:rPr>
              <a:t>20-49 addetti</a:t>
            </a:r>
            <a:endParaRPr lang="it-IT" sz="2400" b="0" i="1" dirty="0">
              <a:latin typeface="Calibri" panose="020F0502020204030204" pitchFamily="34" charset="0"/>
            </a:endParaRPr>
          </a:p>
        </p:txBody>
      </p:sp>
      <p:sp>
        <p:nvSpPr>
          <p:cNvPr id="46" name="CasellaDiTesto 45"/>
          <p:cNvSpPr txBox="1"/>
          <p:nvPr/>
        </p:nvSpPr>
        <p:spPr>
          <a:xfrm>
            <a:off x="4684838" y="5661248"/>
            <a:ext cx="1215397"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0,</a:t>
            </a:r>
            <a:r>
              <a:rPr lang="it-IT" sz="3600" dirty="0">
                <a:solidFill>
                  <a:srgbClr val="008000"/>
                </a:solidFill>
                <a:latin typeface="Calibri" panose="020F0502020204030204" pitchFamily="34" charset="0"/>
              </a:rPr>
              <a:t>6%</a:t>
            </a:r>
          </a:p>
        </p:txBody>
      </p:sp>
      <p:sp>
        <p:nvSpPr>
          <p:cNvPr id="47" name="CasellaDiTesto 46"/>
          <p:cNvSpPr txBox="1"/>
          <p:nvPr/>
        </p:nvSpPr>
        <p:spPr>
          <a:xfrm>
            <a:off x="6187316" y="5793337"/>
            <a:ext cx="2429448" cy="646331"/>
          </a:xfrm>
          <a:prstGeom prst="rect">
            <a:avLst/>
          </a:prstGeom>
          <a:noFill/>
        </p:spPr>
        <p:txBody>
          <a:bodyPr wrap="none" rtlCol="0">
            <a:spAutoFit/>
          </a:bodyPr>
          <a:lstStyle/>
          <a:p>
            <a:r>
              <a:rPr lang="it-IT" sz="3600" b="0" i="1" dirty="0">
                <a:latin typeface="Calibri" panose="020F0502020204030204" pitchFamily="34" charset="0"/>
              </a:rPr>
              <a:t>&gt; 49 addetti</a:t>
            </a:r>
            <a:endParaRPr lang="it-IT" sz="2400" b="0" i="1" dirty="0">
              <a:latin typeface="Calibri" panose="020F0502020204030204" pitchFamily="34" charset="0"/>
            </a:endParaRPr>
          </a:p>
        </p:txBody>
      </p:sp>
      <p:sp>
        <p:nvSpPr>
          <p:cNvPr id="48" name="Parentesi graffa aperta 47"/>
          <p:cNvSpPr/>
          <p:nvPr/>
        </p:nvSpPr>
        <p:spPr bwMode="auto">
          <a:xfrm>
            <a:off x="4011834" y="1106749"/>
            <a:ext cx="432805" cy="5412431"/>
          </a:xfrm>
          <a:prstGeom prst="leftBrace">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9" name="CasellaDiTesto 48"/>
          <p:cNvSpPr txBox="1"/>
          <p:nvPr/>
        </p:nvSpPr>
        <p:spPr>
          <a:xfrm>
            <a:off x="515025" y="2655322"/>
            <a:ext cx="3480911" cy="2012859"/>
          </a:xfrm>
          <a:prstGeom prst="rect">
            <a:avLst/>
          </a:prstGeom>
          <a:noFill/>
        </p:spPr>
        <p:txBody>
          <a:bodyPr wrap="square" rtlCol="0">
            <a:spAutoFit/>
          </a:bodyPr>
          <a:lstStyle/>
          <a:p>
            <a:pPr>
              <a:lnSpc>
                <a:spcPct val="120000"/>
              </a:lnSpc>
              <a:spcBef>
                <a:spcPts val="600"/>
              </a:spcBef>
            </a:pPr>
            <a:r>
              <a:rPr lang="it-IT" sz="2600" b="0" dirty="0">
                <a:latin typeface="Calibri" panose="020F0502020204030204" pitchFamily="34" charset="0"/>
              </a:rPr>
              <a:t>Le </a:t>
            </a:r>
            <a:r>
              <a:rPr lang="it-IT" sz="2600" dirty="0">
                <a:latin typeface="Calibri" panose="020F0502020204030204" pitchFamily="34" charset="0"/>
              </a:rPr>
              <a:t>9.489 imprese della mobilità </a:t>
            </a:r>
            <a:r>
              <a:rPr lang="it-IT" sz="2600" b="0" dirty="0">
                <a:latin typeface="Calibri" panose="020F0502020204030204" pitchFamily="34" charset="0"/>
              </a:rPr>
              <a:t>operative in EMILIA ROMAGNA sono così strutturate… </a:t>
            </a:r>
            <a:endParaRPr lang="it-IT" sz="2600" b="0" i="1" u="sng" dirty="0">
              <a:latin typeface="Calibri" panose="020F0502020204030204" pitchFamily="34" charset="0"/>
            </a:endParaRPr>
          </a:p>
        </p:txBody>
      </p:sp>
      <p:sp>
        <p:nvSpPr>
          <p:cNvPr id="50" name="Freccia circolare in su 49"/>
          <p:cNvSpPr/>
          <p:nvPr/>
        </p:nvSpPr>
        <p:spPr bwMode="auto">
          <a:xfrm rot="4499311">
            <a:off x="2643254" y="4898897"/>
            <a:ext cx="1306525" cy="666257"/>
          </a:xfrm>
          <a:prstGeom prst="curvedUp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1" name="Rettangolo 20"/>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(EMILIA ROMAGNA)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23" name="Rettangolo 22"/>
          <p:cNvSpPr>
            <a:spLocks noChangeArrowheads="1"/>
          </p:cNvSpPr>
          <p:nvPr/>
        </p:nvSpPr>
        <p:spPr bwMode="auto">
          <a:xfrm>
            <a:off x="395287" y="6291968"/>
            <a:ext cx="8256018" cy="315216"/>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200" b="1" dirty="0">
                <a:latin typeface="Calibri" panose="020F0502020204030204" pitchFamily="34" charset="0"/>
              </a:rPr>
              <a:t>Fonte: </a:t>
            </a:r>
            <a:r>
              <a:rPr lang="it-IT" sz="1200" b="0" dirty="0">
                <a:latin typeface="Calibri" panose="020F0502020204030204" pitchFamily="34" charset="0"/>
              </a:rPr>
              <a:t>Elaborazioni Format Research su dati </a:t>
            </a:r>
            <a:r>
              <a:rPr lang="it-IT" sz="1200" b="0" dirty="0" err="1">
                <a:latin typeface="Calibri" panose="020F0502020204030204" pitchFamily="34" charset="0"/>
              </a:rPr>
              <a:t>I.Stat</a:t>
            </a:r>
            <a:r>
              <a:rPr lang="it-IT" sz="1200" b="0" dirty="0">
                <a:latin typeface="Calibri" panose="020F0502020204030204" pitchFamily="34" charset="0"/>
              </a:rPr>
              <a:t> 2016</a:t>
            </a:r>
            <a:endParaRPr lang="it-IT" sz="1200" b="0" i="1" dirty="0">
              <a:latin typeface="Calibri" panose="020F0502020204030204" pitchFamily="34" charset="0"/>
            </a:endParaRPr>
          </a:p>
        </p:txBody>
      </p:sp>
    </p:spTree>
    <p:extLst>
      <p:ext uri="{BB962C8B-B14F-4D97-AF65-F5344CB8AC3E}">
        <p14:creationId xmlns:p14="http://schemas.microsoft.com/office/powerpoint/2010/main" val="4011369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32351</TotalTime>
  <Words>5104</Words>
  <Application>Microsoft Office PowerPoint</Application>
  <PresentationFormat>Presentazione su schermo (4:3)</PresentationFormat>
  <Paragraphs>598</Paragraphs>
  <Slides>39</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39</vt:i4>
      </vt:variant>
    </vt:vector>
  </HeadingPairs>
  <TitlesOfParts>
    <vt:vector size="47" baseType="lpstr">
      <vt:lpstr>MS Mincho</vt:lpstr>
      <vt:lpstr>ＭＳ Ｐゴシック</vt:lpstr>
      <vt:lpstr>ＭＳ Ｐゴシック</vt:lpstr>
      <vt:lpstr>Arial</vt:lpstr>
      <vt:lpstr>Calibri</vt:lpstr>
      <vt:lpstr>Times New Roman</vt:lpstr>
      <vt:lpstr>Verdana</vt:lpstr>
      <vt:lpstr>R01</vt:lpstr>
      <vt:lpstr>Presentazione standard di PowerPoint</vt:lpstr>
      <vt:lpstr>Presentazione standard di PowerPoint</vt:lpstr>
      <vt:lpstr>premessa | tematiche analizzate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cp:lastModifiedBy>Daniele Serio</cp:lastModifiedBy>
  <cp:revision>2532</cp:revision>
  <cp:lastPrinted>2014-10-23T09:00:11Z</cp:lastPrinted>
  <dcterms:created xsi:type="dcterms:W3CDTF">2009-02-16T05:35:06Z</dcterms:created>
  <dcterms:modified xsi:type="dcterms:W3CDTF">2017-04-19T07:08:57Z</dcterms:modified>
  <cp:category>.</cp:category>
</cp:coreProperties>
</file>