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63" r:id="rId2"/>
    <p:sldId id="968" r:id="rId3"/>
    <p:sldId id="1011" r:id="rId4"/>
    <p:sldId id="1020" r:id="rId5"/>
    <p:sldId id="990" r:id="rId6"/>
    <p:sldId id="1012" r:id="rId7"/>
    <p:sldId id="1013" r:id="rId8"/>
    <p:sldId id="1014" r:id="rId9"/>
    <p:sldId id="1015" r:id="rId10"/>
    <p:sldId id="1016" r:id="rId11"/>
    <p:sldId id="1017" r:id="rId12"/>
    <p:sldId id="1021" r:id="rId13"/>
    <p:sldId id="980" r:id="rId14"/>
    <p:sldId id="981" r:id="rId15"/>
    <p:sldId id="982" r:id="rId16"/>
    <p:sldId id="1022" r:id="rId17"/>
    <p:sldId id="994" r:id="rId18"/>
    <p:sldId id="995" r:id="rId19"/>
    <p:sldId id="996" r:id="rId20"/>
    <p:sldId id="997" r:id="rId21"/>
    <p:sldId id="998" r:id="rId22"/>
    <p:sldId id="999" r:id="rId23"/>
    <p:sldId id="1023" r:id="rId24"/>
    <p:sldId id="1000" r:id="rId25"/>
    <p:sldId id="1001" r:id="rId26"/>
    <p:sldId id="1024" r:id="rId27"/>
    <p:sldId id="1018" r:id="rId28"/>
    <p:sldId id="1019" r:id="rId29"/>
    <p:sldId id="1025" r:id="rId30"/>
    <p:sldId id="1004" r:id="rId31"/>
    <p:sldId id="1005" r:id="rId32"/>
    <p:sldId id="544" r:id="rId33"/>
  </p:sldIdLst>
  <p:sldSz cx="9144000" cy="6858000" type="screen4x3"/>
  <p:notesSz cx="6797675" cy="9856788"/>
  <p:defaultTextStyle>
    <a:defPPr>
      <a:defRPr lang="it-IT"/>
    </a:defPPr>
    <a:lvl1pPr algn="l" rtl="0" fontAlgn="base">
      <a:spcBef>
        <a:spcPct val="0"/>
      </a:spcBef>
      <a:spcAft>
        <a:spcPct val="0"/>
      </a:spcAft>
      <a:defRPr sz="800" b="1"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800" b="1"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800" b="1"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800" b="1"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800" b="1" kern="1200">
        <a:solidFill>
          <a:schemeClr val="tx1"/>
        </a:solidFill>
        <a:latin typeface="Arial" charset="0"/>
        <a:ea typeface="MS PGothic" pitchFamily="34" charset="-128"/>
        <a:cs typeface="Arial" charset="0"/>
      </a:defRPr>
    </a:lvl5pPr>
    <a:lvl6pPr marL="2286000" algn="l" defTabSz="914400" rtl="0" eaLnBrk="1" latinLnBrk="0" hangingPunct="1">
      <a:defRPr sz="800" b="1" kern="1200">
        <a:solidFill>
          <a:schemeClr val="tx1"/>
        </a:solidFill>
        <a:latin typeface="Arial" charset="0"/>
        <a:ea typeface="MS PGothic" pitchFamily="34" charset="-128"/>
        <a:cs typeface="Arial" charset="0"/>
      </a:defRPr>
    </a:lvl6pPr>
    <a:lvl7pPr marL="2743200" algn="l" defTabSz="914400" rtl="0" eaLnBrk="1" latinLnBrk="0" hangingPunct="1">
      <a:defRPr sz="800" b="1" kern="1200">
        <a:solidFill>
          <a:schemeClr val="tx1"/>
        </a:solidFill>
        <a:latin typeface="Arial" charset="0"/>
        <a:ea typeface="MS PGothic" pitchFamily="34" charset="-128"/>
        <a:cs typeface="Arial" charset="0"/>
      </a:defRPr>
    </a:lvl7pPr>
    <a:lvl8pPr marL="3200400" algn="l" defTabSz="914400" rtl="0" eaLnBrk="1" latinLnBrk="0" hangingPunct="1">
      <a:defRPr sz="800" b="1" kern="1200">
        <a:solidFill>
          <a:schemeClr val="tx1"/>
        </a:solidFill>
        <a:latin typeface="Arial" charset="0"/>
        <a:ea typeface="MS PGothic" pitchFamily="34" charset="-128"/>
        <a:cs typeface="Arial" charset="0"/>
      </a:defRPr>
    </a:lvl8pPr>
    <a:lvl9pPr marL="3657600" algn="l" defTabSz="914400" rtl="0" eaLnBrk="1" latinLnBrk="0" hangingPunct="1">
      <a:defRPr sz="800" b="1"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8000"/>
    <a:srgbClr val="C0504D"/>
    <a:srgbClr val="800000"/>
    <a:srgbClr val="FFC000"/>
    <a:srgbClr val="113776"/>
    <a:srgbClr val="FF8000"/>
    <a:srgbClr val="92D050"/>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253" autoAdjust="0"/>
    <p:restoredTop sz="83395" autoAdjust="0"/>
  </p:normalViewPr>
  <p:slideViewPr>
    <p:cSldViewPr snapToObjects="1">
      <p:cViewPr varScale="1">
        <p:scale>
          <a:sx n="102" d="100"/>
          <a:sy n="102" d="100"/>
        </p:scale>
        <p:origin x="2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2496" y="-90"/>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5C1FC-9B1C-4378-AC9A-FE92F37C58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2A3628DD-C1A2-4E06-8617-DE3E964BC3DD}">
      <dgm:prSet phldrT="[Testo]" custT="1"/>
      <dgm:spPr>
        <a:solidFill>
          <a:srgbClr val="1F497D"/>
        </a:solidFill>
      </dgm:spPr>
      <dgm:t>
        <a:bodyPr/>
        <a:lstStyle/>
        <a:p>
          <a:r>
            <a:rPr lang="it-IT" sz="1600" b="1" dirty="0">
              <a:latin typeface="Calibri" panose="020F0502020204030204" pitchFamily="34" charset="0"/>
            </a:rPr>
            <a:t>Struttura delle imprese</a:t>
          </a:r>
          <a:br>
            <a:rPr lang="it-IT" sz="1600" b="1" dirty="0">
              <a:latin typeface="Calibri" panose="020F0502020204030204" pitchFamily="34" charset="0"/>
            </a:rPr>
          </a:br>
          <a:r>
            <a:rPr lang="it-IT" sz="1200" i="1" dirty="0">
              <a:latin typeface="Calibri" panose="020F0502020204030204" pitchFamily="34" charset="0"/>
            </a:rPr>
            <a:t>(analisi a livello regionale, Friuli Venezia Giulia)</a:t>
          </a:r>
          <a:endParaRPr lang="it-IT" sz="1600" b="1" dirty="0">
            <a:latin typeface="Calibri" panose="020F0502020204030204" pitchFamily="34" charset="0"/>
          </a:endParaRPr>
        </a:p>
      </dgm:t>
    </dgm:pt>
    <dgm:pt modelId="{2FA16912-6E97-4539-899D-0A38CD3619B0}" type="parTrans" cxnId="{8AD2B3A6-118B-4EE5-9644-D84B8474C926}">
      <dgm:prSet/>
      <dgm:spPr/>
      <dgm:t>
        <a:bodyPr/>
        <a:lstStyle/>
        <a:p>
          <a:endParaRPr lang="it-IT" sz="1600" b="1">
            <a:latin typeface="Calibri" panose="020F0502020204030204" pitchFamily="34" charset="0"/>
          </a:endParaRPr>
        </a:p>
      </dgm:t>
    </dgm:pt>
    <dgm:pt modelId="{D7EF0160-69F4-49E0-A962-FEEBFEFB8C02}" type="sibTrans" cxnId="{8AD2B3A6-118B-4EE5-9644-D84B8474C926}">
      <dgm:prSet/>
      <dgm:spPr/>
      <dgm:t>
        <a:bodyPr/>
        <a:lstStyle/>
        <a:p>
          <a:endParaRPr lang="it-IT" sz="1600" b="1">
            <a:latin typeface="Calibri" panose="020F0502020204030204" pitchFamily="34" charset="0"/>
          </a:endParaRPr>
        </a:p>
      </dgm:t>
    </dgm:pt>
    <dgm:pt modelId="{C8385FAE-FF0F-48A3-9E57-7DA105613DF0}">
      <dgm:prSet phldrT="[Testo]" custT="1"/>
      <dgm:spPr>
        <a:solidFill>
          <a:srgbClr val="1F497D"/>
        </a:solidFill>
      </dgm:spPr>
      <dgm:t>
        <a:bodyPr/>
        <a:lstStyle/>
        <a:p>
          <a:r>
            <a:rPr lang="it-IT" sz="1600" b="1" dirty="0">
              <a:latin typeface="Calibri" panose="020F0502020204030204" pitchFamily="34" charset="0"/>
            </a:rPr>
            <a:t>Demografia delle imprese</a:t>
          </a:r>
          <a:br>
            <a:rPr lang="it-IT" sz="1600" b="1" dirty="0">
              <a:latin typeface="Calibri" panose="020F0502020204030204" pitchFamily="34" charset="0"/>
            </a:rPr>
          </a:br>
          <a:r>
            <a:rPr lang="it-IT" sz="1200" i="1" dirty="0">
              <a:latin typeface="Calibri" panose="020F0502020204030204" pitchFamily="34" charset="0"/>
            </a:rPr>
            <a:t>(analisi a livello regionale, Friuli Venezia Giulia)</a:t>
          </a:r>
          <a:endParaRPr lang="it-IT" sz="1600" b="1" dirty="0">
            <a:latin typeface="Calibri" panose="020F0502020204030204" pitchFamily="34" charset="0"/>
          </a:endParaRPr>
        </a:p>
      </dgm:t>
    </dgm:pt>
    <dgm:pt modelId="{92793102-893E-4A3B-AC22-6B4ECB424D2F}" type="parTrans" cxnId="{D7C689A7-118F-45AC-BB7A-3B7B3D6D17F9}">
      <dgm:prSet/>
      <dgm:spPr/>
      <dgm:t>
        <a:bodyPr/>
        <a:lstStyle/>
        <a:p>
          <a:endParaRPr lang="it-IT" sz="1600" b="1">
            <a:latin typeface="Calibri" panose="020F0502020204030204" pitchFamily="34" charset="0"/>
          </a:endParaRPr>
        </a:p>
      </dgm:t>
    </dgm:pt>
    <dgm:pt modelId="{B6111600-B2F8-444D-B96F-6DC35C6C8DA8}" type="sibTrans" cxnId="{D7C689A7-118F-45AC-BB7A-3B7B3D6D17F9}">
      <dgm:prSet/>
      <dgm:spPr/>
      <dgm:t>
        <a:bodyPr/>
        <a:lstStyle/>
        <a:p>
          <a:endParaRPr lang="it-IT" sz="1600" b="1">
            <a:latin typeface="Calibri" panose="020F0502020204030204" pitchFamily="34" charset="0"/>
          </a:endParaRPr>
        </a:p>
      </dgm:t>
    </dgm:pt>
    <dgm:pt modelId="{CBE03E18-A7EB-423A-8451-3E84FB053C8B}">
      <dgm:prSet phldrT="[Testo]" custT="1"/>
      <dgm:spPr>
        <a:solidFill>
          <a:srgbClr val="1F497D"/>
        </a:solidFill>
      </dgm:spPr>
      <dgm:t>
        <a:bodyPr/>
        <a:lstStyle/>
        <a:p>
          <a:r>
            <a:rPr lang="it-IT" sz="1600" b="1" dirty="0">
              <a:latin typeface="Calibri" panose="020F0502020204030204" pitchFamily="34" charset="0"/>
            </a:rPr>
            <a:t>Marketing digitale</a:t>
          </a:r>
          <a:br>
            <a:rPr lang="it-IT" sz="1600" b="1" dirty="0">
              <a:latin typeface="Calibri" panose="020F0502020204030204" pitchFamily="34" charset="0"/>
            </a:rPr>
          </a:br>
          <a:r>
            <a:rPr lang="it-IT" sz="1200" i="1" dirty="0">
              <a:latin typeface="Calibri" panose="020F0502020204030204" pitchFamily="34" charset="0"/>
            </a:rPr>
            <a:t>(analisi a livello nazionale e per macro area geografica, Nord Est)</a:t>
          </a:r>
          <a:endParaRPr lang="it-IT" sz="1600" b="1" dirty="0">
            <a:latin typeface="Calibri" panose="020F0502020204030204" pitchFamily="34" charset="0"/>
          </a:endParaRPr>
        </a:p>
      </dgm:t>
    </dgm:pt>
    <dgm:pt modelId="{0B46EDC8-8346-4464-88F1-760E08108F84}" type="parTrans" cxnId="{A1BF2B6C-3355-4E42-B055-1AAFBDA24FFF}">
      <dgm:prSet/>
      <dgm:spPr/>
      <dgm:t>
        <a:bodyPr/>
        <a:lstStyle/>
        <a:p>
          <a:endParaRPr lang="it-IT" sz="1600" b="1">
            <a:latin typeface="Calibri" panose="020F0502020204030204" pitchFamily="34" charset="0"/>
          </a:endParaRPr>
        </a:p>
      </dgm:t>
    </dgm:pt>
    <dgm:pt modelId="{84C41526-9DFB-4BF7-8196-B0B515D75AAB}" type="sibTrans" cxnId="{A1BF2B6C-3355-4E42-B055-1AAFBDA24FFF}">
      <dgm:prSet/>
      <dgm:spPr/>
      <dgm:t>
        <a:bodyPr/>
        <a:lstStyle/>
        <a:p>
          <a:endParaRPr lang="it-IT" sz="1600" b="1">
            <a:latin typeface="Calibri" panose="020F0502020204030204" pitchFamily="34" charset="0"/>
          </a:endParaRPr>
        </a:p>
      </dgm:t>
    </dgm:pt>
    <dgm:pt modelId="{047A9D10-D181-474F-A93A-569437A3F926}">
      <dgm:prSet custT="1"/>
      <dgm:spPr>
        <a:solidFill>
          <a:srgbClr val="1F497D"/>
        </a:solidFill>
      </dgm:spPr>
      <dgm:t>
        <a:bodyPr/>
        <a:lstStyle/>
        <a:p>
          <a:r>
            <a:rPr lang="it-IT" sz="1600" b="1" dirty="0">
              <a:latin typeface="Calibri" panose="020F0502020204030204" pitchFamily="34" charset="0"/>
            </a:rPr>
            <a:t>Imprese-case produttrici</a:t>
          </a:r>
          <a:br>
            <a:rPr lang="it-IT" sz="1600" b="1" dirty="0">
              <a:latin typeface="Calibri" panose="020F0502020204030204" pitchFamily="34" charset="0"/>
            </a:rPr>
          </a:br>
          <a:r>
            <a:rPr lang="it-IT" sz="1200" i="1" dirty="0">
              <a:latin typeface="Calibri" panose="020F0502020204030204" pitchFamily="34" charset="0"/>
            </a:rPr>
            <a:t>(analisi a livello nazionale e per macro area geografica, Nord Est)</a:t>
          </a:r>
          <a:endParaRPr lang="it-IT" sz="1600" b="1" dirty="0">
            <a:latin typeface="Calibri" panose="020F0502020204030204" pitchFamily="34" charset="0"/>
          </a:endParaRPr>
        </a:p>
      </dgm:t>
    </dgm:pt>
    <dgm:pt modelId="{6E4D25AB-706B-4147-AD5B-B88C53A8CE37}" type="parTrans" cxnId="{8D5DBD36-A6A8-4835-AAEB-23BD1D357D17}">
      <dgm:prSet/>
      <dgm:spPr/>
      <dgm:t>
        <a:bodyPr/>
        <a:lstStyle/>
        <a:p>
          <a:endParaRPr lang="it-IT" sz="1600" b="1">
            <a:latin typeface="Calibri" panose="020F0502020204030204" pitchFamily="34" charset="0"/>
          </a:endParaRPr>
        </a:p>
      </dgm:t>
    </dgm:pt>
    <dgm:pt modelId="{074AD853-72A4-457B-A892-59C8C5D2E6EA}" type="sibTrans" cxnId="{8D5DBD36-A6A8-4835-AAEB-23BD1D357D17}">
      <dgm:prSet/>
      <dgm:spPr/>
      <dgm:t>
        <a:bodyPr/>
        <a:lstStyle/>
        <a:p>
          <a:endParaRPr lang="it-IT" sz="1600" b="1">
            <a:latin typeface="Calibri" panose="020F0502020204030204" pitchFamily="34" charset="0"/>
          </a:endParaRPr>
        </a:p>
      </dgm:t>
    </dgm:pt>
    <dgm:pt modelId="{83F53AEC-01C1-4753-AEBC-6348246F7EFE}">
      <dgm:prSet custT="1"/>
      <dgm:spPr>
        <a:solidFill>
          <a:srgbClr val="1F497D"/>
        </a:solidFill>
        <a:ln w="25400" cap="flat" cmpd="sng" algn="ctr">
          <a:solidFill>
            <a:srgbClr val="FFFFFF">
              <a:hueOff val="0"/>
              <a:satOff val="0"/>
              <a:lumOff val="0"/>
              <a:alphaOff val="0"/>
            </a:srgbClr>
          </a:solidFill>
          <a:prstDash val="solid"/>
        </a:ln>
        <a:effectLst/>
      </dgm:spPr>
      <dgm:t>
        <a:bodyPr spcFirstLastPara="0" vert="horz" wrap="square" lIns="209470" tIns="0" rIns="209470" bIns="0" numCol="1" spcCol="1270" anchor="ctr" anchorCtr="0"/>
        <a:lstStyle/>
        <a:p>
          <a:pPr marL="0" lvl="0" indent="0" algn="l" defTabSz="800100">
            <a:lnSpc>
              <a:spcPct val="90000"/>
            </a:lnSpc>
            <a:spcBef>
              <a:spcPct val="0"/>
            </a:spcBef>
            <a:spcAft>
              <a:spcPct val="35000"/>
            </a:spcAft>
            <a:buNone/>
          </a:pPr>
          <a:r>
            <a:rPr lang="it-IT" sz="1600" b="1" kern="1200" dirty="0">
              <a:latin typeface="Calibri" panose="020F0502020204030204" pitchFamily="34" charset="0"/>
            </a:rPr>
            <a:t>Marketing associativo</a:t>
          </a:r>
          <a:br>
            <a:rPr lang="it-IT" sz="1600" b="1" kern="1200" dirty="0">
              <a:latin typeface="Calibri" panose="020F0502020204030204" pitchFamily="34" charset="0"/>
            </a:rPr>
          </a:br>
          <a:r>
            <a:rPr lang="it-IT" sz="1200" i="1" kern="1200" dirty="0">
              <a:latin typeface="Calibri" panose="020F0502020204030204" pitchFamily="34" charset="0"/>
            </a:rPr>
            <a:t>(analisi a livello nazionale e per macro area geografica, Nord Est)</a:t>
          </a:r>
          <a:endParaRPr lang="it-IT" sz="1600" b="1" kern="1200" dirty="0">
            <a:solidFill>
              <a:srgbClr val="FFFFFF"/>
            </a:solidFill>
            <a:latin typeface="Calibri" panose="020F0502020204030204" pitchFamily="34" charset="0"/>
            <a:ea typeface="+mn-ea"/>
            <a:cs typeface="+mn-cs"/>
          </a:endParaRPr>
        </a:p>
      </dgm:t>
    </dgm:pt>
    <dgm:pt modelId="{1DF98BE7-EB7C-4367-9FB6-9962A7F5A414}" type="parTrans" cxnId="{58A03F8E-771B-48F0-BEE7-1B229836FA00}">
      <dgm:prSet/>
      <dgm:spPr/>
      <dgm:t>
        <a:bodyPr/>
        <a:lstStyle/>
        <a:p>
          <a:endParaRPr lang="it-IT" sz="1600"/>
        </a:p>
      </dgm:t>
    </dgm:pt>
    <dgm:pt modelId="{2F7B2840-9612-452A-9659-B4A9BB92ADAA}" type="sibTrans" cxnId="{58A03F8E-771B-48F0-BEE7-1B229836FA00}">
      <dgm:prSet/>
      <dgm:spPr/>
      <dgm:t>
        <a:bodyPr/>
        <a:lstStyle/>
        <a:p>
          <a:endParaRPr lang="it-IT" sz="1600"/>
        </a:p>
      </dgm:t>
    </dgm:pt>
    <dgm:pt modelId="{DD161F33-639C-4B37-8A88-93FD5B444880}" type="pres">
      <dgm:prSet presAssocID="{39F5C1FC-9B1C-4378-AC9A-FE92F37C58FC}" presName="linear" presStyleCnt="0">
        <dgm:presLayoutVars>
          <dgm:dir/>
          <dgm:animLvl val="lvl"/>
          <dgm:resizeHandles val="exact"/>
        </dgm:presLayoutVars>
      </dgm:prSet>
      <dgm:spPr/>
    </dgm:pt>
    <dgm:pt modelId="{0169F9CE-5E4B-4154-AE5C-0DC9A772992E}" type="pres">
      <dgm:prSet presAssocID="{2A3628DD-C1A2-4E06-8617-DE3E964BC3DD}" presName="parentLin" presStyleCnt="0"/>
      <dgm:spPr/>
    </dgm:pt>
    <dgm:pt modelId="{E06F11A9-5126-41F4-B2CB-9C9DAA128A4E}" type="pres">
      <dgm:prSet presAssocID="{2A3628DD-C1A2-4E06-8617-DE3E964BC3DD}" presName="parentLeftMargin" presStyleLbl="node1" presStyleIdx="0" presStyleCnt="5"/>
      <dgm:spPr/>
    </dgm:pt>
    <dgm:pt modelId="{7724B01E-EF58-4505-8EBF-D8BA34E36C4E}" type="pres">
      <dgm:prSet presAssocID="{2A3628DD-C1A2-4E06-8617-DE3E964BC3DD}" presName="parentText" presStyleLbl="node1" presStyleIdx="0" presStyleCnt="5">
        <dgm:presLayoutVars>
          <dgm:chMax val="0"/>
          <dgm:bulletEnabled val="1"/>
        </dgm:presLayoutVars>
      </dgm:prSet>
      <dgm:spPr/>
    </dgm:pt>
    <dgm:pt modelId="{C7FC53B1-92CF-4C17-9B77-893F1085649E}" type="pres">
      <dgm:prSet presAssocID="{2A3628DD-C1A2-4E06-8617-DE3E964BC3DD}" presName="negativeSpace" presStyleCnt="0"/>
      <dgm:spPr/>
    </dgm:pt>
    <dgm:pt modelId="{A89B1D4E-589C-455E-A5C1-B28C58F99C52}" type="pres">
      <dgm:prSet presAssocID="{2A3628DD-C1A2-4E06-8617-DE3E964BC3DD}" presName="childText" presStyleLbl="conFgAcc1" presStyleIdx="0" presStyleCnt="5" custLinFactNeighborX="-18900" custLinFactNeighborY="-86261">
        <dgm:presLayoutVars>
          <dgm:bulletEnabled val="1"/>
        </dgm:presLayoutVars>
      </dgm:prSet>
      <dgm:spPr>
        <a:ln>
          <a:solidFill>
            <a:srgbClr val="1F497D"/>
          </a:solidFill>
        </a:ln>
      </dgm:spPr>
    </dgm:pt>
    <dgm:pt modelId="{7518F219-274D-4F7E-B16F-FD5C7543343D}" type="pres">
      <dgm:prSet presAssocID="{D7EF0160-69F4-49E0-A962-FEEBFEFB8C02}" presName="spaceBetweenRectangles" presStyleCnt="0"/>
      <dgm:spPr/>
    </dgm:pt>
    <dgm:pt modelId="{3ED9AD5A-3D21-4659-BF7E-8B8E3B6962EB}" type="pres">
      <dgm:prSet presAssocID="{C8385FAE-FF0F-48A3-9E57-7DA105613DF0}" presName="parentLin" presStyleCnt="0"/>
      <dgm:spPr/>
    </dgm:pt>
    <dgm:pt modelId="{F03896AB-CFAA-4127-981E-3F54960094EA}" type="pres">
      <dgm:prSet presAssocID="{C8385FAE-FF0F-48A3-9E57-7DA105613DF0}" presName="parentLeftMargin" presStyleLbl="node1" presStyleIdx="0" presStyleCnt="5"/>
      <dgm:spPr/>
    </dgm:pt>
    <dgm:pt modelId="{DD66CC4E-1895-4C38-9BD0-8793AFF3729F}" type="pres">
      <dgm:prSet presAssocID="{C8385FAE-FF0F-48A3-9E57-7DA105613DF0}" presName="parentText" presStyleLbl="node1" presStyleIdx="1" presStyleCnt="5">
        <dgm:presLayoutVars>
          <dgm:chMax val="0"/>
          <dgm:bulletEnabled val="1"/>
        </dgm:presLayoutVars>
      </dgm:prSet>
      <dgm:spPr/>
    </dgm:pt>
    <dgm:pt modelId="{872740AA-12DA-47E5-94C6-ACB98298E592}" type="pres">
      <dgm:prSet presAssocID="{C8385FAE-FF0F-48A3-9E57-7DA105613DF0}" presName="negativeSpace" presStyleCnt="0"/>
      <dgm:spPr/>
    </dgm:pt>
    <dgm:pt modelId="{A3218A15-F89F-472E-BC23-1CBFC26A54FE}" type="pres">
      <dgm:prSet presAssocID="{C8385FAE-FF0F-48A3-9E57-7DA105613DF0}" presName="childText" presStyleLbl="conFgAcc1" presStyleIdx="1" presStyleCnt="5">
        <dgm:presLayoutVars>
          <dgm:bulletEnabled val="1"/>
        </dgm:presLayoutVars>
      </dgm:prSet>
      <dgm:spPr>
        <a:ln>
          <a:solidFill>
            <a:srgbClr val="1F497D"/>
          </a:solidFill>
        </a:ln>
      </dgm:spPr>
    </dgm:pt>
    <dgm:pt modelId="{3FFDD164-7F28-43AE-93BE-0A2B506D3414}" type="pres">
      <dgm:prSet presAssocID="{B6111600-B2F8-444D-B96F-6DC35C6C8DA8}" presName="spaceBetweenRectangles" presStyleCnt="0"/>
      <dgm:spPr/>
    </dgm:pt>
    <dgm:pt modelId="{50F0EF67-8CAC-40F0-8C14-BB3FE331A968}" type="pres">
      <dgm:prSet presAssocID="{CBE03E18-A7EB-423A-8451-3E84FB053C8B}" presName="parentLin" presStyleCnt="0"/>
      <dgm:spPr/>
    </dgm:pt>
    <dgm:pt modelId="{58C14F64-0563-43D8-94F2-BB70F14DC6BE}" type="pres">
      <dgm:prSet presAssocID="{CBE03E18-A7EB-423A-8451-3E84FB053C8B}" presName="parentLeftMargin" presStyleLbl="node1" presStyleIdx="1" presStyleCnt="5"/>
      <dgm:spPr/>
    </dgm:pt>
    <dgm:pt modelId="{BB125C0B-36FB-476F-BF4B-7DF72B818F6F}" type="pres">
      <dgm:prSet presAssocID="{CBE03E18-A7EB-423A-8451-3E84FB053C8B}" presName="parentText" presStyleLbl="node1" presStyleIdx="2" presStyleCnt="5">
        <dgm:presLayoutVars>
          <dgm:chMax val="0"/>
          <dgm:bulletEnabled val="1"/>
        </dgm:presLayoutVars>
      </dgm:prSet>
      <dgm:spPr/>
    </dgm:pt>
    <dgm:pt modelId="{B54BB9C2-E21E-45D1-A74E-DE6810B86482}" type="pres">
      <dgm:prSet presAssocID="{CBE03E18-A7EB-423A-8451-3E84FB053C8B}" presName="negativeSpace" presStyleCnt="0"/>
      <dgm:spPr/>
    </dgm:pt>
    <dgm:pt modelId="{74B91568-7395-47E9-B8CC-A31C8F585F86}" type="pres">
      <dgm:prSet presAssocID="{CBE03E18-A7EB-423A-8451-3E84FB053C8B}" presName="childText" presStyleLbl="conFgAcc1" presStyleIdx="2" presStyleCnt="5">
        <dgm:presLayoutVars>
          <dgm:bulletEnabled val="1"/>
        </dgm:presLayoutVars>
      </dgm:prSet>
      <dgm:spPr>
        <a:ln>
          <a:solidFill>
            <a:srgbClr val="1F497D"/>
          </a:solidFill>
        </a:ln>
      </dgm:spPr>
    </dgm:pt>
    <dgm:pt modelId="{9DA25112-30B1-4FE2-AD9E-81152A38D3AB}" type="pres">
      <dgm:prSet presAssocID="{84C41526-9DFB-4BF7-8196-B0B515D75AAB}" presName="spaceBetweenRectangles" presStyleCnt="0"/>
      <dgm:spPr/>
    </dgm:pt>
    <dgm:pt modelId="{CC857417-F4F9-4ECA-9173-8AE2DD90529B}" type="pres">
      <dgm:prSet presAssocID="{047A9D10-D181-474F-A93A-569437A3F926}" presName="parentLin" presStyleCnt="0"/>
      <dgm:spPr/>
    </dgm:pt>
    <dgm:pt modelId="{3B2208A0-EFBF-47C8-A276-06494F68598F}" type="pres">
      <dgm:prSet presAssocID="{047A9D10-D181-474F-A93A-569437A3F926}" presName="parentLeftMargin" presStyleLbl="node1" presStyleIdx="2" presStyleCnt="5"/>
      <dgm:spPr/>
    </dgm:pt>
    <dgm:pt modelId="{DA1240F7-1338-4E92-A55C-56551DA4769C}" type="pres">
      <dgm:prSet presAssocID="{047A9D10-D181-474F-A93A-569437A3F926}" presName="parentText" presStyleLbl="node1" presStyleIdx="3" presStyleCnt="5">
        <dgm:presLayoutVars>
          <dgm:chMax val="0"/>
          <dgm:bulletEnabled val="1"/>
        </dgm:presLayoutVars>
      </dgm:prSet>
      <dgm:spPr/>
    </dgm:pt>
    <dgm:pt modelId="{52C17F89-7418-428B-9E1F-8F00839AC0F4}" type="pres">
      <dgm:prSet presAssocID="{047A9D10-D181-474F-A93A-569437A3F926}" presName="negativeSpace" presStyleCnt="0"/>
      <dgm:spPr/>
    </dgm:pt>
    <dgm:pt modelId="{0BDE0CAB-C35B-440B-BEBC-9833453ACBB7}" type="pres">
      <dgm:prSet presAssocID="{047A9D10-D181-474F-A93A-569437A3F926}" presName="childText" presStyleLbl="conFgAcc1" presStyleIdx="3" presStyleCnt="5">
        <dgm:presLayoutVars>
          <dgm:bulletEnabled val="1"/>
        </dgm:presLayoutVars>
      </dgm:prSet>
      <dgm:spPr>
        <a:ln>
          <a:solidFill>
            <a:srgbClr val="1F497D"/>
          </a:solidFill>
        </a:ln>
      </dgm:spPr>
    </dgm:pt>
    <dgm:pt modelId="{F5B006C3-189D-4585-BAE8-25E02DE9B097}" type="pres">
      <dgm:prSet presAssocID="{074AD853-72A4-457B-A892-59C8C5D2E6EA}" presName="spaceBetweenRectangles" presStyleCnt="0"/>
      <dgm:spPr/>
    </dgm:pt>
    <dgm:pt modelId="{41CB7479-17C4-441C-9EC1-C31A2A42A4AB}" type="pres">
      <dgm:prSet presAssocID="{83F53AEC-01C1-4753-AEBC-6348246F7EFE}" presName="parentLin" presStyleCnt="0"/>
      <dgm:spPr/>
    </dgm:pt>
    <dgm:pt modelId="{C340829A-C9EE-4B4C-B44B-C74C9806E072}" type="pres">
      <dgm:prSet presAssocID="{83F53AEC-01C1-4753-AEBC-6348246F7EFE}" presName="parentLeftMargin" presStyleLbl="node1" presStyleIdx="3" presStyleCnt="5"/>
      <dgm:spPr/>
    </dgm:pt>
    <dgm:pt modelId="{26BE05CB-B0C4-453B-BECE-3170ED76A9EA}" type="pres">
      <dgm:prSet presAssocID="{83F53AEC-01C1-4753-AEBC-6348246F7EFE}" presName="parentText" presStyleLbl="node1" presStyleIdx="4" presStyleCnt="5">
        <dgm:presLayoutVars>
          <dgm:chMax val="0"/>
          <dgm:bulletEnabled val="1"/>
        </dgm:presLayoutVars>
      </dgm:prSet>
      <dgm:spPr>
        <a:xfrm>
          <a:off x="395848" y="3540304"/>
          <a:ext cx="5541872" cy="560880"/>
        </a:xfrm>
        <a:prstGeom prst="roundRect">
          <a:avLst/>
        </a:prstGeom>
      </dgm:spPr>
    </dgm:pt>
    <dgm:pt modelId="{3AB409B1-EED9-477F-A290-0B80DB179073}" type="pres">
      <dgm:prSet presAssocID="{83F53AEC-01C1-4753-AEBC-6348246F7EFE}" presName="negativeSpace" presStyleCnt="0"/>
      <dgm:spPr/>
    </dgm:pt>
    <dgm:pt modelId="{6D14FB3D-9422-41A1-98CC-33D05EC13EAF}" type="pres">
      <dgm:prSet presAssocID="{83F53AEC-01C1-4753-AEBC-6348246F7EFE}" presName="childText" presStyleLbl="conFgAcc1" presStyleIdx="4" presStyleCnt="5">
        <dgm:presLayoutVars>
          <dgm:bulletEnabled val="1"/>
        </dgm:presLayoutVars>
      </dgm:prSet>
      <dgm:spPr>
        <a:xfrm>
          <a:off x="0" y="3820744"/>
          <a:ext cx="7916961" cy="478800"/>
        </a:xfrm>
        <a:prstGeom prst="rect">
          <a:avLst/>
        </a:prstGeom>
        <a:solidFill>
          <a:srgbClr val="FFFFFF">
            <a:alpha val="90000"/>
            <a:hueOff val="0"/>
            <a:satOff val="0"/>
            <a:lumOff val="0"/>
            <a:alphaOff val="0"/>
          </a:srgbClr>
        </a:solidFill>
        <a:ln w="25400" cap="flat" cmpd="sng" algn="ctr">
          <a:solidFill>
            <a:srgbClr val="1F497D"/>
          </a:solidFill>
          <a:prstDash val="solid"/>
        </a:ln>
        <a:effectLst/>
      </dgm:spPr>
    </dgm:pt>
  </dgm:ptLst>
  <dgm:cxnLst>
    <dgm:cxn modelId="{C6AF4EBB-DD50-4ADC-879B-74896F26FDD7}" type="presOf" srcId="{CBE03E18-A7EB-423A-8451-3E84FB053C8B}" destId="{BB125C0B-36FB-476F-BF4B-7DF72B818F6F}" srcOrd="1" destOrd="0" presId="urn:microsoft.com/office/officeart/2005/8/layout/list1"/>
    <dgm:cxn modelId="{A1BF2B6C-3355-4E42-B055-1AAFBDA24FFF}" srcId="{39F5C1FC-9B1C-4378-AC9A-FE92F37C58FC}" destId="{CBE03E18-A7EB-423A-8451-3E84FB053C8B}" srcOrd="2" destOrd="0" parTransId="{0B46EDC8-8346-4464-88F1-760E08108F84}" sibTransId="{84C41526-9DFB-4BF7-8196-B0B515D75AAB}"/>
    <dgm:cxn modelId="{D7C689A7-118F-45AC-BB7A-3B7B3D6D17F9}" srcId="{39F5C1FC-9B1C-4378-AC9A-FE92F37C58FC}" destId="{C8385FAE-FF0F-48A3-9E57-7DA105613DF0}" srcOrd="1" destOrd="0" parTransId="{92793102-893E-4A3B-AC22-6B4ECB424D2F}" sibTransId="{B6111600-B2F8-444D-B96F-6DC35C6C8DA8}"/>
    <dgm:cxn modelId="{8D5DBD36-A6A8-4835-AAEB-23BD1D357D17}" srcId="{39F5C1FC-9B1C-4378-AC9A-FE92F37C58FC}" destId="{047A9D10-D181-474F-A93A-569437A3F926}" srcOrd="3" destOrd="0" parTransId="{6E4D25AB-706B-4147-AD5B-B88C53A8CE37}" sibTransId="{074AD853-72A4-457B-A892-59C8C5D2E6EA}"/>
    <dgm:cxn modelId="{8AD2B3A6-118B-4EE5-9644-D84B8474C926}" srcId="{39F5C1FC-9B1C-4378-AC9A-FE92F37C58FC}" destId="{2A3628DD-C1A2-4E06-8617-DE3E964BC3DD}" srcOrd="0" destOrd="0" parTransId="{2FA16912-6E97-4539-899D-0A38CD3619B0}" sibTransId="{D7EF0160-69F4-49E0-A962-FEEBFEFB8C02}"/>
    <dgm:cxn modelId="{F0C3C4EF-BDE9-41A0-89D8-EF5754138D13}" type="presOf" srcId="{39F5C1FC-9B1C-4378-AC9A-FE92F37C58FC}" destId="{DD161F33-639C-4B37-8A88-93FD5B444880}" srcOrd="0" destOrd="0" presId="urn:microsoft.com/office/officeart/2005/8/layout/list1"/>
    <dgm:cxn modelId="{2246812A-E5C5-45B2-80DA-B36BEDB1D093}" type="presOf" srcId="{047A9D10-D181-474F-A93A-569437A3F926}" destId="{DA1240F7-1338-4E92-A55C-56551DA4769C}" srcOrd="1" destOrd="0" presId="urn:microsoft.com/office/officeart/2005/8/layout/list1"/>
    <dgm:cxn modelId="{A49385C4-417B-45C5-BC7E-5B35B137D039}" type="presOf" srcId="{2A3628DD-C1A2-4E06-8617-DE3E964BC3DD}" destId="{E06F11A9-5126-41F4-B2CB-9C9DAA128A4E}" srcOrd="0" destOrd="0" presId="urn:microsoft.com/office/officeart/2005/8/layout/list1"/>
    <dgm:cxn modelId="{72733ABF-A649-4100-94D6-F7ECDE25EE52}" type="presOf" srcId="{C8385FAE-FF0F-48A3-9E57-7DA105613DF0}" destId="{F03896AB-CFAA-4127-981E-3F54960094EA}" srcOrd="0" destOrd="0" presId="urn:microsoft.com/office/officeart/2005/8/layout/list1"/>
    <dgm:cxn modelId="{58A03F8E-771B-48F0-BEE7-1B229836FA00}" srcId="{39F5C1FC-9B1C-4378-AC9A-FE92F37C58FC}" destId="{83F53AEC-01C1-4753-AEBC-6348246F7EFE}" srcOrd="4" destOrd="0" parTransId="{1DF98BE7-EB7C-4367-9FB6-9962A7F5A414}" sibTransId="{2F7B2840-9612-452A-9659-B4A9BB92ADAA}"/>
    <dgm:cxn modelId="{B83DEF0E-5736-40A5-A325-9DF9DF7EDEF0}" type="presOf" srcId="{CBE03E18-A7EB-423A-8451-3E84FB053C8B}" destId="{58C14F64-0563-43D8-94F2-BB70F14DC6BE}" srcOrd="0" destOrd="0" presId="urn:microsoft.com/office/officeart/2005/8/layout/list1"/>
    <dgm:cxn modelId="{B15F7257-6D00-478B-A8D7-DE9451AF8F3B}" type="presOf" srcId="{83F53AEC-01C1-4753-AEBC-6348246F7EFE}" destId="{C340829A-C9EE-4B4C-B44B-C74C9806E072}" srcOrd="0" destOrd="0" presId="urn:microsoft.com/office/officeart/2005/8/layout/list1"/>
    <dgm:cxn modelId="{DF323A22-A3B0-4262-8B6D-D1D6D282AAF8}" type="presOf" srcId="{C8385FAE-FF0F-48A3-9E57-7DA105613DF0}" destId="{DD66CC4E-1895-4C38-9BD0-8793AFF3729F}" srcOrd="1" destOrd="0" presId="urn:microsoft.com/office/officeart/2005/8/layout/list1"/>
    <dgm:cxn modelId="{444F2191-6A83-428C-A993-342FC1C052AC}" type="presOf" srcId="{83F53AEC-01C1-4753-AEBC-6348246F7EFE}" destId="{26BE05CB-B0C4-453B-BECE-3170ED76A9EA}" srcOrd="1" destOrd="0" presId="urn:microsoft.com/office/officeart/2005/8/layout/list1"/>
    <dgm:cxn modelId="{D01A5E91-59A6-40EE-8383-B6053408A5E0}" type="presOf" srcId="{047A9D10-D181-474F-A93A-569437A3F926}" destId="{3B2208A0-EFBF-47C8-A276-06494F68598F}" srcOrd="0" destOrd="0" presId="urn:microsoft.com/office/officeart/2005/8/layout/list1"/>
    <dgm:cxn modelId="{71297F02-A03F-43B7-B65A-FC43D59D1F12}" type="presOf" srcId="{2A3628DD-C1A2-4E06-8617-DE3E964BC3DD}" destId="{7724B01E-EF58-4505-8EBF-D8BA34E36C4E}" srcOrd="1" destOrd="0" presId="urn:microsoft.com/office/officeart/2005/8/layout/list1"/>
    <dgm:cxn modelId="{7D7CD73C-DBBF-462D-A354-C3BEC68D87FF}" type="presParOf" srcId="{DD161F33-639C-4B37-8A88-93FD5B444880}" destId="{0169F9CE-5E4B-4154-AE5C-0DC9A772992E}" srcOrd="0" destOrd="0" presId="urn:microsoft.com/office/officeart/2005/8/layout/list1"/>
    <dgm:cxn modelId="{6C37CC5C-7208-4FE2-934B-89F5164A180D}" type="presParOf" srcId="{0169F9CE-5E4B-4154-AE5C-0DC9A772992E}" destId="{E06F11A9-5126-41F4-B2CB-9C9DAA128A4E}" srcOrd="0" destOrd="0" presId="urn:microsoft.com/office/officeart/2005/8/layout/list1"/>
    <dgm:cxn modelId="{79EBEA02-C577-4D11-9720-6A36245525A3}" type="presParOf" srcId="{0169F9CE-5E4B-4154-AE5C-0DC9A772992E}" destId="{7724B01E-EF58-4505-8EBF-D8BA34E36C4E}" srcOrd="1" destOrd="0" presId="urn:microsoft.com/office/officeart/2005/8/layout/list1"/>
    <dgm:cxn modelId="{3081D013-1350-4A61-BE7B-D40AFC4E17C7}" type="presParOf" srcId="{DD161F33-639C-4B37-8A88-93FD5B444880}" destId="{C7FC53B1-92CF-4C17-9B77-893F1085649E}" srcOrd="1" destOrd="0" presId="urn:microsoft.com/office/officeart/2005/8/layout/list1"/>
    <dgm:cxn modelId="{5DEC1D57-8D9A-459C-B78C-2999869A18F4}" type="presParOf" srcId="{DD161F33-639C-4B37-8A88-93FD5B444880}" destId="{A89B1D4E-589C-455E-A5C1-B28C58F99C52}" srcOrd="2" destOrd="0" presId="urn:microsoft.com/office/officeart/2005/8/layout/list1"/>
    <dgm:cxn modelId="{82EBC78E-F429-4942-9271-82AE978A422E}" type="presParOf" srcId="{DD161F33-639C-4B37-8A88-93FD5B444880}" destId="{7518F219-274D-4F7E-B16F-FD5C7543343D}" srcOrd="3" destOrd="0" presId="urn:microsoft.com/office/officeart/2005/8/layout/list1"/>
    <dgm:cxn modelId="{BA91458E-1D3F-4611-B84C-142DD2E517F5}" type="presParOf" srcId="{DD161F33-639C-4B37-8A88-93FD5B444880}" destId="{3ED9AD5A-3D21-4659-BF7E-8B8E3B6962EB}" srcOrd="4" destOrd="0" presId="urn:microsoft.com/office/officeart/2005/8/layout/list1"/>
    <dgm:cxn modelId="{B992EFF3-0180-4509-8680-389F95F87AA9}" type="presParOf" srcId="{3ED9AD5A-3D21-4659-BF7E-8B8E3B6962EB}" destId="{F03896AB-CFAA-4127-981E-3F54960094EA}" srcOrd="0" destOrd="0" presId="urn:microsoft.com/office/officeart/2005/8/layout/list1"/>
    <dgm:cxn modelId="{251887AB-3E22-4FA1-B12E-CF30A802D8A4}" type="presParOf" srcId="{3ED9AD5A-3D21-4659-BF7E-8B8E3B6962EB}" destId="{DD66CC4E-1895-4C38-9BD0-8793AFF3729F}" srcOrd="1" destOrd="0" presId="urn:microsoft.com/office/officeart/2005/8/layout/list1"/>
    <dgm:cxn modelId="{280C445E-7A1D-4153-8BB6-6E0348D64450}" type="presParOf" srcId="{DD161F33-639C-4B37-8A88-93FD5B444880}" destId="{872740AA-12DA-47E5-94C6-ACB98298E592}" srcOrd="5" destOrd="0" presId="urn:microsoft.com/office/officeart/2005/8/layout/list1"/>
    <dgm:cxn modelId="{503712EC-E006-4EC2-ABC3-4E0658316235}" type="presParOf" srcId="{DD161F33-639C-4B37-8A88-93FD5B444880}" destId="{A3218A15-F89F-472E-BC23-1CBFC26A54FE}" srcOrd="6" destOrd="0" presId="urn:microsoft.com/office/officeart/2005/8/layout/list1"/>
    <dgm:cxn modelId="{6D246376-13E3-4814-B321-CF79CF9C3475}" type="presParOf" srcId="{DD161F33-639C-4B37-8A88-93FD5B444880}" destId="{3FFDD164-7F28-43AE-93BE-0A2B506D3414}" srcOrd="7" destOrd="0" presId="urn:microsoft.com/office/officeart/2005/8/layout/list1"/>
    <dgm:cxn modelId="{2BAFC55C-52D1-431C-865D-1908ED4CF52F}" type="presParOf" srcId="{DD161F33-639C-4B37-8A88-93FD5B444880}" destId="{50F0EF67-8CAC-40F0-8C14-BB3FE331A968}" srcOrd="8" destOrd="0" presId="urn:microsoft.com/office/officeart/2005/8/layout/list1"/>
    <dgm:cxn modelId="{BD2FF497-D24B-45CA-842C-1E8426F8DA4D}" type="presParOf" srcId="{50F0EF67-8CAC-40F0-8C14-BB3FE331A968}" destId="{58C14F64-0563-43D8-94F2-BB70F14DC6BE}" srcOrd="0" destOrd="0" presId="urn:microsoft.com/office/officeart/2005/8/layout/list1"/>
    <dgm:cxn modelId="{894AB204-2FE0-4641-9AB1-5A8B67AC9717}" type="presParOf" srcId="{50F0EF67-8CAC-40F0-8C14-BB3FE331A968}" destId="{BB125C0B-36FB-476F-BF4B-7DF72B818F6F}" srcOrd="1" destOrd="0" presId="urn:microsoft.com/office/officeart/2005/8/layout/list1"/>
    <dgm:cxn modelId="{C8C047A0-E8ED-4967-B8D9-326F7BA30064}" type="presParOf" srcId="{DD161F33-639C-4B37-8A88-93FD5B444880}" destId="{B54BB9C2-E21E-45D1-A74E-DE6810B86482}" srcOrd="9" destOrd="0" presId="urn:microsoft.com/office/officeart/2005/8/layout/list1"/>
    <dgm:cxn modelId="{459EC6CC-962F-4059-A6B7-6F0402CC6C47}" type="presParOf" srcId="{DD161F33-639C-4B37-8A88-93FD5B444880}" destId="{74B91568-7395-47E9-B8CC-A31C8F585F86}" srcOrd="10" destOrd="0" presId="urn:microsoft.com/office/officeart/2005/8/layout/list1"/>
    <dgm:cxn modelId="{90ECFC1C-61A2-435A-981F-87C2EB41F111}" type="presParOf" srcId="{DD161F33-639C-4B37-8A88-93FD5B444880}" destId="{9DA25112-30B1-4FE2-AD9E-81152A38D3AB}" srcOrd="11" destOrd="0" presId="urn:microsoft.com/office/officeart/2005/8/layout/list1"/>
    <dgm:cxn modelId="{546F6327-7E7D-4443-AD63-65053BA6D6AE}" type="presParOf" srcId="{DD161F33-639C-4B37-8A88-93FD5B444880}" destId="{CC857417-F4F9-4ECA-9173-8AE2DD90529B}" srcOrd="12" destOrd="0" presId="urn:microsoft.com/office/officeart/2005/8/layout/list1"/>
    <dgm:cxn modelId="{6E7E7A47-796F-447E-A5BE-019060FE9944}" type="presParOf" srcId="{CC857417-F4F9-4ECA-9173-8AE2DD90529B}" destId="{3B2208A0-EFBF-47C8-A276-06494F68598F}" srcOrd="0" destOrd="0" presId="urn:microsoft.com/office/officeart/2005/8/layout/list1"/>
    <dgm:cxn modelId="{4B36D51A-0C9D-472B-8C91-32DD3BB571EB}" type="presParOf" srcId="{CC857417-F4F9-4ECA-9173-8AE2DD90529B}" destId="{DA1240F7-1338-4E92-A55C-56551DA4769C}" srcOrd="1" destOrd="0" presId="urn:microsoft.com/office/officeart/2005/8/layout/list1"/>
    <dgm:cxn modelId="{01C420AA-C279-459F-A1C9-2A0936E55EA3}" type="presParOf" srcId="{DD161F33-639C-4B37-8A88-93FD5B444880}" destId="{52C17F89-7418-428B-9E1F-8F00839AC0F4}" srcOrd="13" destOrd="0" presId="urn:microsoft.com/office/officeart/2005/8/layout/list1"/>
    <dgm:cxn modelId="{3DEA9D81-228F-435D-A42C-A1C324F9FFA1}" type="presParOf" srcId="{DD161F33-639C-4B37-8A88-93FD5B444880}" destId="{0BDE0CAB-C35B-440B-BEBC-9833453ACBB7}" srcOrd="14" destOrd="0" presId="urn:microsoft.com/office/officeart/2005/8/layout/list1"/>
    <dgm:cxn modelId="{43ACA4DF-4825-458E-B5B9-9DB904B3F7BC}" type="presParOf" srcId="{DD161F33-639C-4B37-8A88-93FD5B444880}" destId="{F5B006C3-189D-4585-BAE8-25E02DE9B097}" srcOrd="15" destOrd="0" presId="urn:microsoft.com/office/officeart/2005/8/layout/list1"/>
    <dgm:cxn modelId="{3370CF9E-668E-404C-AE1F-4996B99A71AE}" type="presParOf" srcId="{DD161F33-639C-4B37-8A88-93FD5B444880}" destId="{41CB7479-17C4-441C-9EC1-C31A2A42A4AB}" srcOrd="16" destOrd="0" presId="urn:microsoft.com/office/officeart/2005/8/layout/list1"/>
    <dgm:cxn modelId="{82145AD4-8DA7-4A99-8614-CFF9698F4340}" type="presParOf" srcId="{41CB7479-17C4-441C-9EC1-C31A2A42A4AB}" destId="{C340829A-C9EE-4B4C-B44B-C74C9806E072}" srcOrd="0" destOrd="0" presId="urn:microsoft.com/office/officeart/2005/8/layout/list1"/>
    <dgm:cxn modelId="{D6D4A572-38CD-4CA9-B7BD-E91EBA7ED201}" type="presParOf" srcId="{41CB7479-17C4-441C-9EC1-C31A2A42A4AB}" destId="{26BE05CB-B0C4-453B-BECE-3170ED76A9EA}" srcOrd="1" destOrd="0" presId="urn:microsoft.com/office/officeart/2005/8/layout/list1"/>
    <dgm:cxn modelId="{73BDFF22-D274-45CA-B577-015E420DBF23}" type="presParOf" srcId="{DD161F33-639C-4B37-8A88-93FD5B444880}" destId="{3AB409B1-EED9-477F-A290-0B80DB179073}" srcOrd="17" destOrd="0" presId="urn:microsoft.com/office/officeart/2005/8/layout/list1"/>
    <dgm:cxn modelId="{E1D69DBB-FFC8-4D72-A130-868EEEE9E349}" type="presParOf" srcId="{DD161F33-639C-4B37-8A88-93FD5B444880}" destId="{6D14FB3D-9422-41A1-98CC-33D05EC13EA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B1D4E-589C-455E-A5C1-B28C58F99C52}">
      <dsp:nvSpPr>
        <dsp:cNvPr id="0" name=""/>
        <dsp:cNvSpPr/>
      </dsp:nvSpPr>
      <dsp:spPr>
        <a:xfrm>
          <a:off x="0" y="270052"/>
          <a:ext cx="7916961" cy="428400"/>
        </a:xfrm>
        <a:prstGeom prst="rect">
          <a:avLst/>
        </a:prstGeom>
        <a:solidFill>
          <a:schemeClr val="lt1">
            <a:alpha val="90000"/>
            <a:hueOff val="0"/>
            <a:satOff val="0"/>
            <a:lumOff val="0"/>
            <a:alphaOff val="0"/>
          </a:schemeClr>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dsp:style>
    </dsp:sp>
    <dsp:sp modelId="{7724B01E-EF58-4505-8EBF-D8BA34E36C4E}">
      <dsp:nvSpPr>
        <dsp:cNvPr id="0" name=""/>
        <dsp:cNvSpPr/>
      </dsp:nvSpPr>
      <dsp:spPr>
        <a:xfrm>
          <a:off x="395848" y="98319"/>
          <a:ext cx="5541872" cy="501840"/>
        </a:xfrm>
        <a:prstGeom prst="roundRect">
          <a:avLst/>
        </a:prstGeom>
        <a:solidFill>
          <a:srgbClr val="1F4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70" tIns="0" rIns="209470" bIns="0" numCol="1" spcCol="1270" anchor="ctr" anchorCtr="0">
          <a:noAutofit/>
        </a:bodyPr>
        <a:lstStyle/>
        <a:p>
          <a:pPr marL="0" lvl="0" indent="0" algn="l" defTabSz="711200">
            <a:lnSpc>
              <a:spcPct val="90000"/>
            </a:lnSpc>
            <a:spcBef>
              <a:spcPct val="0"/>
            </a:spcBef>
            <a:spcAft>
              <a:spcPct val="35000"/>
            </a:spcAft>
            <a:buNone/>
          </a:pPr>
          <a:r>
            <a:rPr lang="it-IT" sz="1600" b="1" kern="1200" dirty="0">
              <a:latin typeface="Calibri" panose="020F0502020204030204" pitchFamily="34" charset="0"/>
            </a:rPr>
            <a:t>Struttura delle imprese</a:t>
          </a:r>
          <a:br>
            <a:rPr lang="it-IT" sz="1600" b="1" kern="1200" dirty="0">
              <a:latin typeface="Calibri" panose="020F0502020204030204" pitchFamily="34" charset="0"/>
            </a:rPr>
          </a:br>
          <a:r>
            <a:rPr lang="it-IT" sz="1200" i="1" kern="1200" dirty="0">
              <a:latin typeface="Calibri" panose="020F0502020204030204" pitchFamily="34" charset="0"/>
            </a:rPr>
            <a:t>(analisi a livello regionale, Friuli Venezia Giulia)</a:t>
          </a:r>
          <a:endParaRPr lang="it-IT" sz="1600" b="1" kern="1200" dirty="0">
            <a:latin typeface="Calibri" panose="020F0502020204030204" pitchFamily="34" charset="0"/>
          </a:endParaRPr>
        </a:p>
      </dsp:txBody>
      <dsp:txXfrm>
        <a:off x="420346" y="122817"/>
        <a:ext cx="5492876" cy="452844"/>
      </dsp:txXfrm>
    </dsp:sp>
    <dsp:sp modelId="{A3218A15-F89F-472E-BC23-1CBFC26A54FE}">
      <dsp:nvSpPr>
        <dsp:cNvPr id="0" name=""/>
        <dsp:cNvSpPr/>
      </dsp:nvSpPr>
      <dsp:spPr>
        <a:xfrm>
          <a:off x="0" y="1120359"/>
          <a:ext cx="7916961" cy="428400"/>
        </a:xfrm>
        <a:prstGeom prst="rect">
          <a:avLst/>
        </a:prstGeom>
        <a:solidFill>
          <a:schemeClr val="lt1">
            <a:alpha val="90000"/>
            <a:hueOff val="0"/>
            <a:satOff val="0"/>
            <a:lumOff val="0"/>
            <a:alphaOff val="0"/>
          </a:schemeClr>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dsp:style>
    </dsp:sp>
    <dsp:sp modelId="{DD66CC4E-1895-4C38-9BD0-8793AFF3729F}">
      <dsp:nvSpPr>
        <dsp:cNvPr id="0" name=""/>
        <dsp:cNvSpPr/>
      </dsp:nvSpPr>
      <dsp:spPr>
        <a:xfrm>
          <a:off x="395848" y="869439"/>
          <a:ext cx="5541872" cy="501840"/>
        </a:xfrm>
        <a:prstGeom prst="roundRect">
          <a:avLst/>
        </a:prstGeom>
        <a:solidFill>
          <a:srgbClr val="1F4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70" tIns="0" rIns="209470" bIns="0" numCol="1" spcCol="1270" anchor="ctr" anchorCtr="0">
          <a:noAutofit/>
        </a:bodyPr>
        <a:lstStyle/>
        <a:p>
          <a:pPr marL="0" lvl="0" indent="0" algn="l" defTabSz="711200">
            <a:lnSpc>
              <a:spcPct val="90000"/>
            </a:lnSpc>
            <a:spcBef>
              <a:spcPct val="0"/>
            </a:spcBef>
            <a:spcAft>
              <a:spcPct val="35000"/>
            </a:spcAft>
            <a:buNone/>
          </a:pPr>
          <a:r>
            <a:rPr lang="it-IT" sz="1600" b="1" kern="1200" dirty="0">
              <a:latin typeface="Calibri" panose="020F0502020204030204" pitchFamily="34" charset="0"/>
            </a:rPr>
            <a:t>Demografia delle imprese</a:t>
          </a:r>
          <a:br>
            <a:rPr lang="it-IT" sz="1600" b="1" kern="1200" dirty="0">
              <a:latin typeface="Calibri" panose="020F0502020204030204" pitchFamily="34" charset="0"/>
            </a:rPr>
          </a:br>
          <a:r>
            <a:rPr lang="it-IT" sz="1200" i="1" kern="1200" dirty="0">
              <a:latin typeface="Calibri" panose="020F0502020204030204" pitchFamily="34" charset="0"/>
            </a:rPr>
            <a:t>(analisi a livello regionale, Friuli Venezia Giulia)</a:t>
          </a:r>
          <a:endParaRPr lang="it-IT" sz="1600" b="1" kern="1200" dirty="0">
            <a:latin typeface="Calibri" panose="020F0502020204030204" pitchFamily="34" charset="0"/>
          </a:endParaRPr>
        </a:p>
      </dsp:txBody>
      <dsp:txXfrm>
        <a:off x="420346" y="893937"/>
        <a:ext cx="5492876" cy="452844"/>
      </dsp:txXfrm>
    </dsp:sp>
    <dsp:sp modelId="{74B91568-7395-47E9-B8CC-A31C8F585F86}">
      <dsp:nvSpPr>
        <dsp:cNvPr id="0" name=""/>
        <dsp:cNvSpPr/>
      </dsp:nvSpPr>
      <dsp:spPr>
        <a:xfrm>
          <a:off x="0" y="1891480"/>
          <a:ext cx="7916961" cy="428400"/>
        </a:xfrm>
        <a:prstGeom prst="rect">
          <a:avLst/>
        </a:prstGeom>
        <a:solidFill>
          <a:schemeClr val="lt1">
            <a:alpha val="90000"/>
            <a:hueOff val="0"/>
            <a:satOff val="0"/>
            <a:lumOff val="0"/>
            <a:alphaOff val="0"/>
          </a:schemeClr>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dsp:style>
    </dsp:sp>
    <dsp:sp modelId="{BB125C0B-36FB-476F-BF4B-7DF72B818F6F}">
      <dsp:nvSpPr>
        <dsp:cNvPr id="0" name=""/>
        <dsp:cNvSpPr/>
      </dsp:nvSpPr>
      <dsp:spPr>
        <a:xfrm>
          <a:off x="395848" y="1640559"/>
          <a:ext cx="5541872" cy="501840"/>
        </a:xfrm>
        <a:prstGeom prst="roundRect">
          <a:avLst/>
        </a:prstGeom>
        <a:solidFill>
          <a:srgbClr val="1F4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70" tIns="0" rIns="209470" bIns="0" numCol="1" spcCol="1270" anchor="ctr" anchorCtr="0">
          <a:noAutofit/>
        </a:bodyPr>
        <a:lstStyle/>
        <a:p>
          <a:pPr marL="0" lvl="0" indent="0" algn="l" defTabSz="711200">
            <a:lnSpc>
              <a:spcPct val="90000"/>
            </a:lnSpc>
            <a:spcBef>
              <a:spcPct val="0"/>
            </a:spcBef>
            <a:spcAft>
              <a:spcPct val="35000"/>
            </a:spcAft>
            <a:buNone/>
          </a:pPr>
          <a:r>
            <a:rPr lang="it-IT" sz="1600" b="1" kern="1200" dirty="0">
              <a:latin typeface="Calibri" panose="020F0502020204030204" pitchFamily="34" charset="0"/>
            </a:rPr>
            <a:t>Marketing digitale</a:t>
          </a:r>
          <a:br>
            <a:rPr lang="it-IT" sz="1600" b="1" kern="1200" dirty="0">
              <a:latin typeface="Calibri" panose="020F0502020204030204" pitchFamily="34" charset="0"/>
            </a:rPr>
          </a:br>
          <a:r>
            <a:rPr lang="it-IT" sz="1200" i="1" kern="1200" dirty="0">
              <a:latin typeface="Calibri" panose="020F0502020204030204" pitchFamily="34" charset="0"/>
            </a:rPr>
            <a:t>(analisi a livello nazionale e per macro area geografica, Nord Est)</a:t>
          </a:r>
          <a:endParaRPr lang="it-IT" sz="1600" b="1" kern="1200" dirty="0">
            <a:latin typeface="Calibri" panose="020F0502020204030204" pitchFamily="34" charset="0"/>
          </a:endParaRPr>
        </a:p>
      </dsp:txBody>
      <dsp:txXfrm>
        <a:off x="420346" y="1665057"/>
        <a:ext cx="5492876" cy="452844"/>
      </dsp:txXfrm>
    </dsp:sp>
    <dsp:sp modelId="{0BDE0CAB-C35B-440B-BEBC-9833453ACBB7}">
      <dsp:nvSpPr>
        <dsp:cNvPr id="0" name=""/>
        <dsp:cNvSpPr/>
      </dsp:nvSpPr>
      <dsp:spPr>
        <a:xfrm>
          <a:off x="0" y="2662600"/>
          <a:ext cx="7916961" cy="428400"/>
        </a:xfrm>
        <a:prstGeom prst="rect">
          <a:avLst/>
        </a:prstGeom>
        <a:solidFill>
          <a:schemeClr val="lt1">
            <a:alpha val="90000"/>
            <a:hueOff val="0"/>
            <a:satOff val="0"/>
            <a:lumOff val="0"/>
            <a:alphaOff val="0"/>
          </a:schemeClr>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dsp:style>
    </dsp:sp>
    <dsp:sp modelId="{DA1240F7-1338-4E92-A55C-56551DA4769C}">
      <dsp:nvSpPr>
        <dsp:cNvPr id="0" name=""/>
        <dsp:cNvSpPr/>
      </dsp:nvSpPr>
      <dsp:spPr>
        <a:xfrm>
          <a:off x="395848" y="2411680"/>
          <a:ext cx="5541872" cy="501840"/>
        </a:xfrm>
        <a:prstGeom prst="roundRect">
          <a:avLst/>
        </a:prstGeom>
        <a:solidFill>
          <a:srgbClr val="1F4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70" tIns="0" rIns="209470" bIns="0" numCol="1" spcCol="1270" anchor="ctr" anchorCtr="0">
          <a:noAutofit/>
        </a:bodyPr>
        <a:lstStyle/>
        <a:p>
          <a:pPr marL="0" lvl="0" indent="0" algn="l" defTabSz="711200">
            <a:lnSpc>
              <a:spcPct val="90000"/>
            </a:lnSpc>
            <a:spcBef>
              <a:spcPct val="0"/>
            </a:spcBef>
            <a:spcAft>
              <a:spcPct val="35000"/>
            </a:spcAft>
            <a:buNone/>
          </a:pPr>
          <a:r>
            <a:rPr lang="it-IT" sz="1600" b="1" kern="1200" dirty="0">
              <a:latin typeface="Calibri" panose="020F0502020204030204" pitchFamily="34" charset="0"/>
            </a:rPr>
            <a:t>Imprese-case produttrici</a:t>
          </a:r>
          <a:br>
            <a:rPr lang="it-IT" sz="1600" b="1" kern="1200" dirty="0">
              <a:latin typeface="Calibri" panose="020F0502020204030204" pitchFamily="34" charset="0"/>
            </a:rPr>
          </a:br>
          <a:r>
            <a:rPr lang="it-IT" sz="1200" i="1" kern="1200" dirty="0">
              <a:latin typeface="Calibri" panose="020F0502020204030204" pitchFamily="34" charset="0"/>
            </a:rPr>
            <a:t>(analisi a livello nazionale e per macro area geografica, Nord Est)</a:t>
          </a:r>
          <a:endParaRPr lang="it-IT" sz="1600" b="1" kern="1200" dirty="0">
            <a:latin typeface="Calibri" panose="020F0502020204030204" pitchFamily="34" charset="0"/>
          </a:endParaRPr>
        </a:p>
      </dsp:txBody>
      <dsp:txXfrm>
        <a:off x="420346" y="2436178"/>
        <a:ext cx="5492876" cy="452844"/>
      </dsp:txXfrm>
    </dsp:sp>
    <dsp:sp modelId="{6D14FB3D-9422-41A1-98CC-33D05EC13EAF}">
      <dsp:nvSpPr>
        <dsp:cNvPr id="0" name=""/>
        <dsp:cNvSpPr/>
      </dsp:nvSpPr>
      <dsp:spPr>
        <a:xfrm>
          <a:off x="0" y="3433720"/>
          <a:ext cx="7916961" cy="428400"/>
        </a:xfrm>
        <a:prstGeom prst="rect">
          <a:avLst/>
        </a:prstGeom>
        <a:solidFill>
          <a:srgbClr val="FFFFFF">
            <a:alpha val="90000"/>
            <a:hueOff val="0"/>
            <a:satOff val="0"/>
            <a:lumOff val="0"/>
            <a:alphaOff val="0"/>
          </a:srgbClr>
        </a:solidFill>
        <a:ln w="25400" cap="flat" cmpd="sng" algn="ctr">
          <a:solidFill>
            <a:srgbClr val="1F497D"/>
          </a:solidFill>
          <a:prstDash val="solid"/>
        </a:ln>
        <a:effectLst/>
      </dsp:spPr>
      <dsp:style>
        <a:lnRef idx="2">
          <a:scrgbClr r="0" g="0" b="0"/>
        </a:lnRef>
        <a:fillRef idx="1">
          <a:scrgbClr r="0" g="0" b="0"/>
        </a:fillRef>
        <a:effectRef idx="0">
          <a:scrgbClr r="0" g="0" b="0"/>
        </a:effectRef>
        <a:fontRef idx="minor"/>
      </dsp:style>
    </dsp:sp>
    <dsp:sp modelId="{26BE05CB-B0C4-453B-BECE-3170ED76A9EA}">
      <dsp:nvSpPr>
        <dsp:cNvPr id="0" name=""/>
        <dsp:cNvSpPr/>
      </dsp:nvSpPr>
      <dsp:spPr>
        <a:xfrm>
          <a:off x="395848" y="3182800"/>
          <a:ext cx="5541872" cy="501840"/>
        </a:xfrm>
        <a:prstGeom prst="roundRect">
          <a:avLst/>
        </a:prstGeom>
        <a:solidFill>
          <a:srgbClr val="1F497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70" tIns="0" rIns="209470" bIns="0" numCol="1" spcCol="1270" anchor="ctr" anchorCtr="0">
          <a:noAutofit/>
        </a:bodyPr>
        <a:lstStyle/>
        <a:p>
          <a:pPr marL="0" lvl="0" indent="0" algn="l" defTabSz="800100">
            <a:lnSpc>
              <a:spcPct val="90000"/>
            </a:lnSpc>
            <a:spcBef>
              <a:spcPct val="0"/>
            </a:spcBef>
            <a:spcAft>
              <a:spcPct val="35000"/>
            </a:spcAft>
            <a:buNone/>
          </a:pPr>
          <a:r>
            <a:rPr lang="it-IT" sz="1600" b="1" kern="1200" dirty="0">
              <a:latin typeface="Calibri" panose="020F0502020204030204" pitchFamily="34" charset="0"/>
            </a:rPr>
            <a:t>Marketing associativo</a:t>
          </a:r>
          <a:br>
            <a:rPr lang="it-IT" sz="1600" b="1" kern="1200" dirty="0">
              <a:latin typeface="Calibri" panose="020F0502020204030204" pitchFamily="34" charset="0"/>
            </a:rPr>
          </a:br>
          <a:r>
            <a:rPr lang="it-IT" sz="1200" i="1" kern="1200" dirty="0">
              <a:latin typeface="Calibri" panose="020F0502020204030204" pitchFamily="34" charset="0"/>
            </a:rPr>
            <a:t>(analisi a livello nazionale e per macro area geografica, Nord Est)</a:t>
          </a:r>
          <a:endParaRPr lang="it-IT" sz="1600" b="1" kern="1200" dirty="0">
            <a:solidFill>
              <a:srgbClr val="FFFFFF"/>
            </a:solidFill>
            <a:latin typeface="Calibri" panose="020F0502020204030204" pitchFamily="34" charset="0"/>
            <a:ea typeface="+mn-ea"/>
            <a:cs typeface="+mn-cs"/>
          </a:endParaRPr>
        </a:p>
      </dsp:txBody>
      <dsp:txXfrm>
        <a:off x="420346" y="3207298"/>
        <a:ext cx="5492876"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2125"/>
          </a:xfrm>
          <a:prstGeom prst="rect">
            <a:avLst/>
          </a:prstGeom>
          <a:noFill/>
          <a:ln>
            <a:noFill/>
          </a:ln>
          <a:effectLst/>
          <a:extLst/>
        </p:spPr>
        <p:txBody>
          <a:bodyPr vert="horz" wrap="square" lIns="87856" tIns="43928" rIns="87856" bIns="43928" numCol="1" anchor="t"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1" name="Rectangle 3"/>
          <p:cNvSpPr>
            <a:spLocks noGrp="1" noChangeArrowheads="1"/>
          </p:cNvSpPr>
          <p:nvPr>
            <p:ph type="dt" sz="quarter" idx="1"/>
          </p:nvPr>
        </p:nvSpPr>
        <p:spPr bwMode="auto">
          <a:xfrm>
            <a:off x="3849688" y="0"/>
            <a:ext cx="2946400" cy="492125"/>
          </a:xfrm>
          <a:prstGeom prst="rect">
            <a:avLst/>
          </a:prstGeom>
          <a:noFill/>
          <a:ln>
            <a:noFill/>
          </a:ln>
          <a:effectLst/>
          <a:extLst/>
        </p:spPr>
        <p:txBody>
          <a:bodyPr vert="horz" wrap="square" lIns="87856" tIns="43928" rIns="87856" bIns="43928" numCol="1" anchor="t" anchorCtr="0" compatLnSpc="1">
            <a:prstTxWarp prst="textNoShape">
              <a:avLst/>
            </a:prstTxWarp>
          </a:bodyPr>
          <a:lstStyle>
            <a:lvl1pPr algn="r" eaLnBrk="0" hangingPunct="0">
              <a:defRPr sz="1200">
                <a:ea typeface="MS PGothic" charset="0"/>
                <a:cs typeface="MS PGothic" charset="0"/>
              </a:defRPr>
            </a:lvl1pPr>
          </a:lstStyle>
          <a:p>
            <a:pPr>
              <a:defRPr/>
            </a:pPr>
            <a:fld id="{5C64F88B-ECA5-4509-ABD5-92145B201B66}" type="datetime1">
              <a:rPr lang="it-IT"/>
              <a:pPr>
                <a:defRPr/>
              </a:pPr>
              <a:t>16/11/2016</a:t>
            </a:fld>
            <a:endParaRPr lang="it-IT"/>
          </a:p>
        </p:txBody>
      </p:sp>
      <p:sp>
        <p:nvSpPr>
          <p:cNvPr id="37892" name="Rectangle 4"/>
          <p:cNvSpPr>
            <a:spLocks noGrp="1" noChangeArrowheads="1"/>
          </p:cNvSpPr>
          <p:nvPr>
            <p:ph type="ftr" sz="quarter" idx="2"/>
          </p:nvPr>
        </p:nvSpPr>
        <p:spPr bwMode="auto">
          <a:xfrm>
            <a:off x="0" y="9363075"/>
            <a:ext cx="2946400" cy="492125"/>
          </a:xfrm>
          <a:prstGeom prst="rect">
            <a:avLst/>
          </a:prstGeom>
          <a:noFill/>
          <a:ln>
            <a:noFill/>
          </a:ln>
          <a:effectLst/>
          <a:extLst/>
        </p:spPr>
        <p:txBody>
          <a:bodyPr vert="horz" wrap="square" lIns="87856" tIns="43928" rIns="87856" bIns="43928" numCol="1" anchor="b"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a:p>
        </p:txBody>
      </p:sp>
      <p:sp>
        <p:nvSpPr>
          <p:cNvPr id="37893" name="Rectangle 5"/>
          <p:cNvSpPr>
            <a:spLocks noGrp="1" noChangeArrowheads="1"/>
          </p:cNvSpPr>
          <p:nvPr>
            <p:ph type="sldNum" sz="quarter" idx="3"/>
          </p:nvPr>
        </p:nvSpPr>
        <p:spPr bwMode="auto">
          <a:xfrm>
            <a:off x="3849688" y="9363075"/>
            <a:ext cx="2946400" cy="492125"/>
          </a:xfrm>
          <a:prstGeom prst="rect">
            <a:avLst/>
          </a:prstGeom>
          <a:noFill/>
          <a:ln>
            <a:noFill/>
          </a:ln>
          <a:effectLst/>
          <a:extLst/>
        </p:spPr>
        <p:txBody>
          <a:bodyPr vert="horz" wrap="square" lIns="87856" tIns="43928" rIns="87856" bIns="43928" numCol="1" anchor="b" anchorCtr="0" compatLnSpc="1">
            <a:prstTxWarp prst="textNoShape">
              <a:avLst/>
            </a:prstTxWarp>
          </a:bodyPr>
          <a:lstStyle>
            <a:lvl1pPr algn="r" eaLnBrk="0" hangingPunct="0">
              <a:defRPr sz="1200">
                <a:ea typeface="MS PGothic" charset="0"/>
                <a:cs typeface="MS PGothic" charset="0"/>
              </a:defRPr>
            </a:lvl1pPr>
          </a:lstStyle>
          <a:p>
            <a:pPr>
              <a:defRPr/>
            </a:pPr>
            <a:fld id="{ACC9241D-128B-4167-A600-5EC1E39F5E3A}" type="slidenum">
              <a:rPr lang="it-IT"/>
              <a:pPr>
                <a:defRPr/>
              </a:pPr>
              <a:t>‹N›</a:t>
            </a:fld>
            <a:endParaRPr lang="it-IT"/>
          </a:p>
        </p:txBody>
      </p:sp>
    </p:spTree>
    <p:extLst>
      <p:ext uri="{BB962C8B-B14F-4D97-AF65-F5344CB8AC3E}">
        <p14:creationId xmlns:p14="http://schemas.microsoft.com/office/powerpoint/2010/main" val="111434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4813" cy="492125"/>
          </a:xfrm>
          <a:prstGeom prst="rect">
            <a:avLst/>
          </a:prstGeom>
          <a:noFill/>
          <a:ln>
            <a:noFill/>
          </a:ln>
          <a:extLst/>
        </p:spPr>
        <p:txBody>
          <a:bodyPr vert="horz" wrap="square" lIns="91173" tIns="45587" rIns="91173" bIns="45587" numCol="1" anchor="t" anchorCtr="0" compatLnSpc="1">
            <a:prstTxWarp prst="textNoShape">
              <a:avLst/>
            </a:prstTxWarp>
          </a:bodyPr>
          <a:lstStyle>
            <a:lvl1pPr algn="l" defTabSz="912111" eaLnBrk="1" hangingPunct="1">
              <a:defRPr sz="1200" b="0">
                <a:latin typeface="Arial" charset="0"/>
                <a:ea typeface="ＭＳ Ｐゴシック" pitchFamily="34" charset="-128"/>
                <a:cs typeface="+mn-cs"/>
              </a:defRPr>
            </a:lvl1pPr>
          </a:lstStyle>
          <a:p>
            <a:pPr>
              <a:defRPr/>
            </a:pPr>
            <a:endParaRPr lang="it-IT"/>
          </a:p>
        </p:txBody>
      </p:sp>
      <p:sp>
        <p:nvSpPr>
          <p:cNvPr id="312323" name="Rectangle 3"/>
          <p:cNvSpPr>
            <a:spLocks noGrp="1" noChangeArrowheads="1"/>
          </p:cNvSpPr>
          <p:nvPr>
            <p:ph type="dt" idx="1"/>
          </p:nvPr>
        </p:nvSpPr>
        <p:spPr bwMode="auto">
          <a:xfrm>
            <a:off x="3851275" y="0"/>
            <a:ext cx="2944813" cy="492125"/>
          </a:xfrm>
          <a:prstGeom prst="rect">
            <a:avLst/>
          </a:prstGeom>
          <a:noFill/>
          <a:ln>
            <a:noFill/>
          </a:ln>
          <a:extLst/>
        </p:spPr>
        <p:txBody>
          <a:bodyPr vert="horz" wrap="square" lIns="91173" tIns="45587" rIns="91173" bIns="45587" numCol="1" anchor="t" anchorCtr="0" compatLnSpc="1">
            <a:prstTxWarp prst="textNoShape">
              <a:avLst/>
            </a:prstTxWarp>
          </a:bodyPr>
          <a:lstStyle>
            <a:lvl1pPr algn="r" defTabSz="912111" eaLnBrk="1" hangingPunct="1">
              <a:defRPr sz="1200" b="0">
                <a:latin typeface="Arial" charset="0"/>
                <a:ea typeface="ＭＳ Ｐゴシック" pitchFamily="34" charset="-128"/>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936625" y="739775"/>
            <a:ext cx="4926013" cy="3695700"/>
          </a:xfrm>
          <a:prstGeom prst="rect">
            <a:avLst/>
          </a:prstGeom>
          <a:noFill/>
          <a:ln w="9525">
            <a:solidFill>
              <a:srgbClr val="000000"/>
            </a:solidFill>
            <a:miter lim="800000"/>
            <a:headEnd/>
            <a:tailEnd/>
          </a:ln>
        </p:spPr>
      </p:sp>
      <p:sp>
        <p:nvSpPr>
          <p:cNvPr id="312325" name="Rectangle 5"/>
          <p:cNvSpPr>
            <a:spLocks noGrp="1" noChangeArrowheads="1"/>
          </p:cNvSpPr>
          <p:nvPr>
            <p:ph type="body" sz="quarter" idx="3"/>
          </p:nvPr>
        </p:nvSpPr>
        <p:spPr bwMode="auto">
          <a:xfrm>
            <a:off x="679450" y="4681538"/>
            <a:ext cx="5438775" cy="4435475"/>
          </a:xfrm>
          <a:prstGeom prst="rect">
            <a:avLst/>
          </a:prstGeom>
          <a:noFill/>
          <a:ln>
            <a:noFill/>
          </a:ln>
          <a:extLst/>
        </p:spPr>
        <p:txBody>
          <a:bodyPr vert="horz" wrap="square" lIns="91173" tIns="45587" rIns="91173" bIns="4558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363075"/>
            <a:ext cx="2944813" cy="492125"/>
          </a:xfrm>
          <a:prstGeom prst="rect">
            <a:avLst/>
          </a:prstGeom>
          <a:noFill/>
          <a:ln>
            <a:noFill/>
          </a:ln>
          <a:extLst/>
        </p:spPr>
        <p:txBody>
          <a:bodyPr vert="horz" wrap="square" lIns="91173" tIns="45587" rIns="91173" bIns="45587" numCol="1" anchor="b" anchorCtr="0" compatLnSpc="1">
            <a:prstTxWarp prst="textNoShape">
              <a:avLst/>
            </a:prstTxWarp>
          </a:bodyPr>
          <a:lstStyle>
            <a:lvl1pPr algn="l" defTabSz="912111" eaLnBrk="1" hangingPunct="1">
              <a:defRPr sz="1200" b="0">
                <a:latin typeface="Arial" charset="0"/>
                <a:ea typeface="ＭＳ Ｐゴシック" pitchFamily="34" charset="-128"/>
                <a:cs typeface="+mn-cs"/>
              </a:defRPr>
            </a:lvl1pPr>
          </a:lstStyle>
          <a:p>
            <a:pPr>
              <a:defRPr/>
            </a:pPr>
            <a:endParaRPr lang="it-IT"/>
          </a:p>
        </p:txBody>
      </p:sp>
      <p:sp>
        <p:nvSpPr>
          <p:cNvPr id="312327" name="Rectangle 7"/>
          <p:cNvSpPr>
            <a:spLocks noGrp="1" noChangeArrowheads="1"/>
          </p:cNvSpPr>
          <p:nvPr>
            <p:ph type="sldNum" sz="quarter" idx="5"/>
          </p:nvPr>
        </p:nvSpPr>
        <p:spPr bwMode="auto">
          <a:xfrm>
            <a:off x="3851275" y="9363075"/>
            <a:ext cx="2944813" cy="492125"/>
          </a:xfrm>
          <a:prstGeom prst="rect">
            <a:avLst/>
          </a:prstGeom>
          <a:noFill/>
          <a:ln>
            <a:noFill/>
          </a:ln>
          <a:extLst/>
        </p:spPr>
        <p:txBody>
          <a:bodyPr vert="horz" wrap="square" lIns="91173" tIns="45587" rIns="91173" bIns="45587" numCol="1" anchor="b" anchorCtr="0" compatLnSpc="1">
            <a:prstTxWarp prst="textNoShape">
              <a:avLst/>
            </a:prstTxWarp>
          </a:bodyPr>
          <a:lstStyle>
            <a:lvl1pPr algn="r" defTabSz="912111" eaLnBrk="1" hangingPunct="1">
              <a:defRPr sz="1200" b="0">
                <a:ea typeface="MS PGothic" charset="0"/>
                <a:cs typeface="MS PGothic" charset="0"/>
              </a:defRPr>
            </a:lvl1pPr>
          </a:lstStyle>
          <a:p>
            <a:pPr>
              <a:defRPr/>
            </a:pPr>
            <a:fld id="{8ED9C3E5-F98B-4BE4-91EA-474CD89D2D94}" type="slidenum">
              <a:rPr lang="it-IT"/>
              <a:pPr>
                <a:defRPr/>
              </a:pPr>
              <a:t>‹N›</a:t>
            </a:fld>
            <a:endParaRPr lang="it-IT"/>
          </a:p>
        </p:txBody>
      </p:sp>
    </p:spTree>
    <p:extLst>
      <p:ext uri="{BB962C8B-B14F-4D97-AF65-F5344CB8AC3E}">
        <p14:creationId xmlns:p14="http://schemas.microsoft.com/office/powerpoint/2010/main" val="177594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p:spPr>
        <p:txBody>
          <a:bodyPr/>
          <a:lstStyle/>
          <a:p>
            <a:endParaRPr lang="it-IT"/>
          </a:p>
        </p:txBody>
      </p:sp>
      <p:sp>
        <p:nvSpPr>
          <p:cNvPr id="18435" name="Segnaposto numero diapositiva 3"/>
          <p:cNvSpPr>
            <a:spLocks noGrp="1"/>
          </p:cNvSpPr>
          <p:nvPr>
            <p:ph type="sldNum" sz="quarter" idx="5"/>
          </p:nvPr>
        </p:nvSpPr>
        <p:spPr>
          <a:noFill/>
          <a:ln>
            <a:miter lim="800000"/>
            <a:headEnd/>
            <a:tailEnd/>
          </a:ln>
        </p:spPr>
        <p:txBody>
          <a:bodyPr/>
          <a:lstStyle/>
          <a:p>
            <a:pPr defTabSz="911225"/>
            <a:fld id="{236673E4-EC25-43CD-993D-8E66DDB8215C}" type="slidenum">
              <a:rPr lang="it-IT" smtClean="0">
                <a:ea typeface="MS PGothic" pitchFamily="34" charset="-128"/>
              </a:rPr>
              <a:pPr defTabSz="911225"/>
              <a:t>1</a:t>
            </a:fld>
            <a:endParaRPr lang="it-IT">
              <a:ea typeface="MS PGothic" pitchFamily="34" charset="-128"/>
            </a:endParaRPr>
          </a:p>
        </p:txBody>
      </p:sp>
    </p:spTree>
    <p:extLst>
      <p:ext uri="{BB962C8B-B14F-4D97-AF65-F5344CB8AC3E}">
        <p14:creationId xmlns:p14="http://schemas.microsoft.com/office/powerpoint/2010/main" val="183690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103686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quarter" idx="1"/>
          </p:nvPr>
        </p:nvSpPr>
        <p:spPr>
          <a:xfrm>
            <a:off x="395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395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028" name="Immagine 6" descr="format2"/>
          <p:cNvPicPr>
            <a:picLocks noChangeAspect="1" noChangeArrowheads="1"/>
          </p:cNvPicPr>
          <p:nvPr userDrawn="1"/>
        </p:nvPicPr>
        <p:blipFill>
          <a:blip r:embed="rId15"/>
          <a:srcRect/>
          <a:stretch>
            <a:fillRect/>
          </a:stretch>
        </p:blipFill>
        <p:spPr bwMode="auto">
          <a:xfrm>
            <a:off x="22225" y="6324600"/>
            <a:ext cx="1077913" cy="514350"/>
          </a:xfrm>
          <a:prstGeom prst="rect">
            <a:avLst/>
          </a:prstGeom>
          <a:noFill/>
          <a:ln w="9525">
            <a:noFill/>
            <a:miter lim="800000"/>
            <a:headEnd/>
            <a:tailEnd/>
          </a:ln>
        </p:spPr>
      </p:pic>
      <p:sp>
        <p:nvSpPr>
          <p:cNvPr id="2" name="Text Box 8"/>
          <p:cNvSpPr txBox="1">
            <a:spLocks noChangeArrowheads="1"/>
          </p:cNvSpPr>
          <p:nvPr userDrawn="1"/>
        </p:nvSpPr>
        <p:spPr bwMode="auto">
          <a:xfrm>
            <a:off x="2814638" y="6589713"/>
            <a:ext cx="6337300" cy="304800"/>
          </a:xfrm>
          <a:prstGeom prst="rect">
            <a:avLst/>
          </a:prstGeom>
          <a:noFill/>
          <a:ln w="9525">
            <a:noFill/>
            <a:miter lim="800000"/>
            <a:headEnd/>
            <a:tailEnd/>
          </a:ln>
          <a:effectLst/>
        </p:spPr>
        <p:txBody>
          <a:bodyPr>
            <a:spAutoFit/>
          </a:bodyPr>
          <a:lstStyle/>
          <a:p>
            <a:pPr algn="r">
              <a:spcBef>
                <a:spcPct val="50000"/>
              </a:spcBef>
              <a:defRPr/>
            </a:pPr>
            <a:r>
              <a:rPr lang="it-IT" sz="900" b="0" dirty="0" err="1">
                <a:solidFill>
                  <a:srgbClr val="1F497D"/>
                </a:solidFill>
                <a:latin typeface="Calibri" panose="020F0502020204030204" pitchFamily="34" charset="0"/>
              </a:rPr>
              <a:t>gorizia</a:t>
            </a:r>
            <a:r>
              <a:rPr lang="it-IT" sz="900" b="0" dirty="0">
                <a:solidFill>
                  <a:srgbClr val="1F497D"/>
                </a:solidFill>
                <a:latin typeface="Calibri" panose="020F0502020204030204" pitchFamily="34" charset="0"/>
              </a:rPr>
              <a:t>, 24 novembre 2016  </a:t>
            </a:r>
            <a:r>
              <a:rPr lang="it-IT" sz="1400" b="0" dirty="0">
                <a:latin typeface="Calibri" panose="020F0502020204030204" pitchFamily="34" charset="0"/>
              </a:rPr>
              <a:t>| </a:t>
            </a:r>
            <a:fld id="{2DD48E91-4890-4563-8EB1-67C48903E1EA}" type="slidenum">
              <a:rPr lang="it-IT" sz="1400">
                <a:latin typeface="Calibri" panose="020F0502020204030204" pitchFamily="34" charset="0"/>
              </a:rPr>
              <a:pPr algn="r">
                <a:spcBef>
                  <a:spcPct val="50000"/>
                </a:spcBef>
                <a:defRPr/>
              </a:pPr>
              <a:t>‹N›</a:t>
            </a:fld>
            <a:endParaRPr lang="it-IT" sz="1400"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gif"/><Relationship Id="rId7"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6" descr="forma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28" y="332656"/>
            <a:ext cx="2252807" cy="1073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magine 10"/>
          <p:cNvPicPr>
            <a:picLocks noChangeAspect="1"/>
          </p:cNvPicPr>
          <p:nvPr/>
        </p:nvPicPr>
        <p:blipFill>
          <a:blip r:embed="rId4"/>
          <a:stretch>
            <a:fillRect/>
          </a:stretch>
        </p:blipFill>
        <p:spPr>
          <a:xfrm>
            <a:off x="773302" y="5377164"/>
            <a:ext cx="2845482" cy="1340887"/>
          </a:xfrm>
          <a:prstGeom prst="rect">
            <a:avLst/>
          </a:prstGeom>
        </p:spPr>
      </p:pic>
      <p:pic>
        <p:nvPicPr>
          <p:cNvPr id="12" name="Picture 8" descr="Risultati immagini per confcommercio mobilit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3590" y="5810253"/>
            <a:ext cx="2875521" cy="741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sultati immagini per imprese automo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689579"/>
            <a:ext cx="6170128" cy="346761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8"/>
          <p:cNvSpPr txBox="1">
            <a:spLocks noChangeArrowheads="1"/>
          </p:cNvSpPr>
          <p:nvPr/>
        </p:nvSpPr>
        <p:spPr bwMode="auto">
          <a:xfrm>
            <a:off x="808730" y="1700808"/>
            <a:ext cx="3816424" cy="3508012"/>
          </a:xfrm>
          <a:prstGeom prst="rect">
            <a:avLst/>
          </a:prstGeom>
          <a:noFill/>
          <a:ln w="9525">
            <a:noFill/>
            <a:miter lim="800000"/>
            <a:headEnd/>
            <a:tailEnd/>
          </a:ln>
        </p:spPr>
        <p:txBody>
          <a:bodyPr wrap="square">
            <a:spAutoFit/>
          </a:bodyPr>
          <a:lstStyle/>
          <a:p>
            <a:pPr>
              <a:spcBef>
                <a:spcPts val="600"/>
              </a:spcBef>
            </a:pPr>
            <a:r>
              <a:rPr lang="it-IT" sz="4000" dirty="0">
                <a:solidFill>
                  <a:srgbClr val="1F497D"/>
                </a:solidFill>
                <a:latin typeface="Calibri" panose="020F0502020204030204" pitchFamily="34" charset="0"/>
              </a:rPr>
              <a:t>osservatorio sulle imprese del settore della mobilità</a:t>
            </a:r>
          </a:p>
          <a:p>
            <a:pPr>
              <a:spcBef>
                <a:spcPts val="600"/>
              </a:spcBef>
            </a:pPr>
            <a:r>
              <a:rPr lang="it-IT" sz="3600" i="1" dirty="0">
                <a:latin typeface="Calibri" panose="020F0502020204030204" pitchFamily="34" charset="0"/>
              </a:rPr>
              <a:t>focus FVG</a:t>
            </a:r>
          </a:p>
          <a:p>
            <a:pPr>
              <a:lnSpc>
                <a:spcPct val="114000"/>
              </a:lnSpc>
              <a:spcBef>
                <a:spcPts val="600"/>
              </a:spcBef>
            </a:pPr>
            <a:r>
              <a:rPr lang="it-IT" sz="1400" b="0" dirty="0" err="1">
                <a:latin typeface="Calibri" panose="020F0502020204030204" pitchFamily="34" charset="0"/>
              </a:rPr>
              <a:t>gorizia</a:t>
            </a:r>
            <a:r>
              <a:rPr lang="it-IT" sz="1400" b="0" dirty="0">
                <a:latin typeface="Calibri" panose="020F0502020204030204" pitchFamily="34" charset="0"/>
              </a:rPr>
              <a:t>, 24 novembre 2016 (</a:t>
            </a:r>
            <a:r>
              <a:rPr lang="it-IT" sz="1400" b="0">
                <a:latin typeface="Calibri" panose="020F0502020204030204" pitchFamily="34" charset="0"/>
              </a:rPr>
              <a:t>16202ccz R02)</a:t>
            </a:r>
            <a:endParaRPr lang="it-IT" sz="1400" b="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p:cNvSpPr txBox="1">
            <a:spLocks/>
          </p:cNvSpPr>
          <p:nvPr/>
        </p:nvSpPr>
        <p:spPr bwMode="auto">
          <a:xfrm>
            <a:off x="395288" y="188913"/>
            <a:ext cx="8641208"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occupazionale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in FVG esistono circa 9mila occupati presso imprese della mobilità, che rappresentano il 2% della totalità dei lavoratori nel settore…</a:t>
            </a:r>
            <a:endParaRPr lang="it-IT" sz="2000" dirty="0">
              <a:latin typeface="Calibri" panose="020F0502020204030204" pitchFamily="34" charset="0"/>
            </a:endParaRPr>
          </a:p>
        </p:txBody>
      </p:sp>
      <p:pic>
        <p:nvPicPr>
          <p:cNvPr id="26" name="Immagine 25"/>
          <p:cNvPicPr>
            <a:picLocks noChangeAspect="1"/>
          </p:cNvPicPr>
          <p:nvPr/>
        </p:nvPicPr>
        <p:blipFill>
          <a:blip r:embed="rId2"/>
          <a:stretch>
            <a:fillRect/>
          </a:stretch>
        </p:blipFill>
        <p:spPr>
          <a:xfrm>
            <a:off x="428203" y="2367640"/>
            <a:ext cx="2703637" cy="3470813"/>
          </a:xfrm>
          <a:prstGeom prst="rect">
            <a:avLst/>
          </a:prstGeom>
        </p:spPr>
      </p:pic>
      <p:sp>
        <p:nvSpPr>
          <p:cNvPr id="27" name="Freccia circolare in su 26"/>
          <p:cNvSpPr/>
          <p:nvPr/>
        </p:nvSpPr>
        <p:spPr bwMode="auto">
          <a:xfrm rot="4499311">
            <a:off x="3306670" y="4454737"/>
            <a:ext cx="1306525" cy="666256"/>
          </a:xfrm>
          <a:prstGeom prst="curvedUp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31" name="Connettore diritto 30"/>
          <p:cNvCxnSpPr/>
          <p:nvPr/>
        </p:nvCxnSpPr>
        <p:spPr bwMode="auto">
          <a:xfrm flipV="1">
            <a:off x="1780021" y="2136468"/>
            <a:ext cx="2209770" cy="361953"/>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32" name="Connettore diritto 31"/>
          <p:cNvCxnSpPr/>
          <p:nvPr/>
        </p:nvCxnSpPr>
        <p:spPr bwMode="auto">
          <a:xfrm>
            <a:off x="1811906" y="2818599"/>
            <a:ext cx="1823990" cy="672312"/>
          </a:xfrm>
          <a:prstGeom prst="line">
            <a:avLst/>
          </a:prstGeom>
          <a:noFill/>
          <a:ln w="28575" cap="flat" cmpd="sng" algn="ctr">
            <a:solidFill>
              <a:schemeClr val="bg1">
                <a:lumMod val="75000"/>
              </a:schemeClr>
            </a:solidFill>
            <a:prstDash val="solid"/>
            <a:round/>
            <a:headEnd type="none" w="med" len="med"/>
            <a:tailEnd type="none" w="med" len="med"/>
          </a:ln>
          <a:effectLst/>
        </p:spPr>
      </p:cxnSp>
      <p:sp>
        <p:nvSpPr>
          <p:cNvPr id="33" name="CasellaDiTesto 32"/>
          <p:cNvSpPr txBox="1"/>
          <p:nvPr/>
        </p:nvSpPr>
        <p:spPr>
          <a:xfrm>
            <a:off x="4596358" y="4634324"/>
            <a:ext cx="4195836" cy="1785104"/>
          </a:xfrm>
          <a:prstGeom prst="rect">
            <a:avLst/>
          </a:prstGeom>
          <a:noFill/>
        </p:spPr>
        <p:txBody>
          <a:bodyPr wrap="square" rtlCol="0">
            <a:spAutoFit/>
          </a:bodyPr>
          <a:lstStyle/>
          <a:p>
            <a:r>
              <a:rPr lang="it-IT" sz="2800" b="0" dirty="0">
                <a:latin typeface="Calibri" panose="020F0502020204030204" pitchFamily="34" charset="0"/>
              </a:rPr>
              <a:t>…costituendo, il </a:t>
            </a:r>
            <a:r>
              <a:rPr lang="it-IT" sz="5400" dirty="0">
                <a:solidFill>
                  <a:srgbClr val="008000"/>
                </a:solidFill>
                <a:latin typeface="Calibri" panose="020F0502020204030204" pitchFamily="34" charset="0"/>
              </a:rPr>
              <a:t>2,</a:t>
            </a:r>
            <a:r>
              <a:rPr lang="it-IT" sz="4400" dirty="0">
                <a:solidFill>
                  <a:srgbClr val="008000"/>
                </a:solidFill>
                <a:latin typeface="Calibri" panose="020F0502020204030204" pitchFamily="34" charset="0"/>
              </a:rPr>
              <a:t>0</a:t>
            </a:r>
            <a:r>
              <a:rPr lang="it-IT" sz="3600" dirty="0">
                <a:solidFill>
                  <a:srgbClr val="008000"/>
                </a:solidFill>
                <a:latin typeface="Calibri" panose="020F0502020204030204" pitchFamily="34" charset="0"/>
              </a:rPr>
              <a:t>%</a:t>
            </a:r>
            <a:r>
              <a:rPr lang="it-IT" sz="2800" dirty="0">
                <a:solidFill>
                  <a:srgbClr val="C0504D"/>
                </a:solidFill>
                <a:latin typeface="Calibri" panose="020F0502020204030204" pitchFamily="34" charset="0"/>
              </a:rPr>
              <a:t> </a:t>
            </a:r>
            <a:r>
              <a:rPr lang="it-IT" sz="2800" b="0" dirty="0">
                <a:latin typeface="Calibri" panose="020F0502020204030204" pitchFamily="34" charset="0"/>
              </a:rPr>
              <a:t>della totalità degli occupati nel comparto in Italia</a:t>
            </a:r>
            <a:endParaRPr lang="it-IT" b="0" i="1" u="sng" dirty="0">
              <a:latin typeface="Calibri" panose="020F0502020204030204" pitchFamily="34" charset="0"/>
            </a:endParaRPr>
          </a:p>
        </p:txBody>
      </p:sp>
      <p:pic>
        <p:nvPicPr>
          <p:cNvPr id="34" name="Immagine 33"/>
          <p:cNvPicPr>
            <a:picLocks noChangeAspect="1"/>
          </p:cNvPicPr>
          <p:nvPr/>
        </p:nvPicPr>
        <p:blipFill>
          <a:blip r:embed="rId3"/>
          <a:stretch>
            <a:fillRect/>
          </a:stretch>
        </p:blipFill>
        <p:spPr>
          <a:xfrm>
            <a:off x="3635896" y="2033760"/>
            <a:ext cx="2241215" cy="2083037"/>
          </a:xfrm>
          <a:prstGeom prst="rect">
            <a:avLst/>
          </a:prstGeom>
        </p:spPr>
      </p:pic>
      <p:sp>
        <p:nvSpPr>
          <p:cNvPr id="35" name="Rettangolo 34"/>
          <p:cNvSpPr/>
          <p:nvPr/>
        </p:nvSpPr>
        <p:spPr>
          <a:xfrm>
            <a:off x="4205814" y="2150072"/>
            <a:ext cx="4686665" cy="2000548"/>
          </a:xfrm>
          <a:prstGeom prst="rect">
            <a:avLst/>
          </a:prstGeom>
        </p:spPr>
        <p:txBody>
          <a:bodyPr wrap="square">
            <a:spAutoFit/>
          </a:bodyPr>
          <a:lstStyle/>
          <a:p>
            <a:r>
              <a:rPr lang="it-IT" sz="6000" dirty="0">
                <a:solidFill>
                  <a:srgbClr val="008000"/>
                </a:solidFill>
                <a:latin typeface="Calibri" panose="020F0502020204030204" pitchFamily="34" charset="0"/>
              </a:rPr>
              <a:t>8.931</a:t>
            </a:r>
            <a:r>
              <a:rPr lang="it-IT" sz="4800" b="0" dirty="0">
                <a:solidFill>
                  <a:srgbClr val="008000"/>
                </a:solidFill>
                <a:latin typeface="Calibri" panose="020F0502020204030204" pitchFamily="34" charset="0"/>
              </a:rPr>
              <a:t> </a:t>
            </a:r>
            <a:br>
              <a:rPr lang="it-IT" sz="4800" b="0" dirty="0">
                <a:solidFill>
                  <a:srgbClr val="008000"/>
                </a:solidFill>
                <a:latin typeface="Calibri" panose="020F0502020204030204" pitchFamily="34" charset="0"/>
              </a:rPr>
            </a:br>
            <a:r>
              <a:rPr lang="it-IT" sz="3200" b="0" dirty="0">
                <a:solidFill>
                  <a:srgbClr val="008000"/>
                </a:solidFill>
                <a:latin typeface="Calibri" panose="020F0502020204030204" pitchFamily="34" charset="0"/>
              </a:rPr>
              <a:t>occupati presso le imprese della </a:t>
            </a:r>
            <a:r>
              <a:rPr lang="it-IT" sz="3200" dirty="0">
                <a:solidFill>
                  <a:srgbClr val="008000"/>
                </a:solidFill>
                <a:latin typeface="Calibri" panose="020F0502020204030204" pitchFamily="34" charset="0"/>
              </a:rPr>
              <a:t>mobilità</a:t>
            </a:r>
            <a:r>
              <a:rPr lang="it-IT" sz="3200" b="0" dirty="0">
                <a:solidFill>
                  <a:srgbClr val="008000"/>
                </a:solidFill>
                <a:latin typeface="Calibri" panose="020F0502020204030204" pitchFamily="34" charset="0"/>
              </a:rPr>
              <a:t> </a:t>
            </a:r>
            <a:r>
              <a:rPr lang="it-IT" sz="3200" b="0" u="sng" dirty="0">
                <a:solidFill>
                  <a:srgbClr val="008000"/>
                </a:solidFill>
                <a:latin typeface="Calibri" panose="020F0502020204030204" pitchFamily="34" charset="0"/>
              </a:rPr>
              <a:t>in FVG</a:t>
            </a:r>
            <a:endParaRPr lang="it-IT" sz="3600" b="0" i="1" u="sng" dirty="0">
              <a:solidFill>
                <a:srgbClr val="008000"/>
              </a:solidFill>
              <a:latin typeface="Calibri" panose="020F0502020204030204" pitchFamily="34" charset="0"/>
            </a:endParaRPr>
          </a:p>
        </p:txBody>
      </p:sp>
      <p:sp>
        <p:nvSpPr>
          <p:cNvPr id="36" name="Rettangolo 35"/>
          <p:cNvSpPr/>
          <p:nvPr/>
        </p:nvSpPr>
        <p:spPr>
          <a:xfrm>
            <a:off x="395288" y="1056333"/>
            <a:ext cx="8497191" cy="769441"/>
          </a:xfrm>
          <a:prstGeom prst="rect">
            <a:avLst/>
          </a:prstGeom>
        </p:spPr>
        <p:txBody>
          <a:bodyPr wrap="square">
            <a:spAutoFit/>
          </a:bodyPr>
          <a:lstStyle/>
          <a:p>
            <a:pPr algn="just"/>
            <a:r>
              <a:rPr lang="it-IT" sz="2200" b="0" dirty="0">
                <a:latin typeface="Calibri" panose="020F0502020204030204" pitchFamily="34" charset="0"/>
              </a:rPr>
              <a:t>Gli occupati presso le imprese della mobilità nel </a:t>
            </a:r>
            <a:r>
              <a:rPr lang="it-IT" sz="2200" dirty="0">
                <a:latin typeface="Calibri" panose="020F0502020204030204" pitchFamily="34" charset="0"/>
              </a:rPr>
              <a:t>Nord Est </a:t>
            </a:r>
            <a:r>
              <a:rPr lang="it-IT" sz="2200" b="0" dirty="0">
                <a:latin typeface="Calibri" panose="020F0502020204030204" pitchFamily="34" charset="0"/>
              </a:rPr>
              <a:t>rappresentano il </a:t>
            </a:r>
            <a:r>
              <a:rPr lang="it-IT" sz="2200" dirty="0">
                <a:latin typeface="Calibri" panose="020F0502020204030204" pitchFamily="34" charset="0"/>
              </a:rPr>
              <a:t>23% dell’intero tessuto occupazionale</a:t>
            </a:r>
            <a:r>
              <a:rPr lang="it-IT" sz="2200" b="0" dirty="0">
                <a:latin typeface="Calibri" panose="020F0502020204030204" pitchFamily="34" charset="0"/>
              </a:rPr>
              <a:t> italiano del settore</a:t>
            </a:r>
            <a:endParaRPr lang="it-IT" sz="2200" b="0" i="1" u="sng" dirty="0">
              <a:latin typeface="Calibri" panose="020F0502020204030204" pitchFamily="34" charset="0"/>
            </a:endParaRPr>
          </a:p>
        </p:txBody>
      </p:sp>
      <p:sp>
        <p:nvSpPr>
          <p:cNvPr id="37"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12" name="Rettangolo 11"/>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44479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73182" y="3571875"/>
            <a:ext cx="3237638" cy="2715734"/>
          </a:xfrm>
          <a:prstGeom prst="rect">
            <a:avLst/>
          </a:prstGeom>
        </p:spPr>
      </p:pic>
      <p:sp>
        <p:nvSpPr>
          <p:cNvPr id="15"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16" name="Titolo 6"/>
          <p:cNvSpPr txBox="1">
            <a:spLocks/>
          </p:cNvSpPr>
          <p:nvPr/>
        </p:nvSpPr>
        <p:spPr bwMode="auto">
          <a:xfrm>
            <a:off x="395288" y="188913"/>
            <a:ext cx="839690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occupazionale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sz="2000" kern="0" dirty="0">
                <a:latin typeface="Calibri" panose="020F0502020204030204" pitchFamily="34" charset="0"/>
              </a:rPr>
              <a:t>tra i lavoratori del comparto in FVG, la quota di coloro che risultano occupati presso rivenditori di </a:t>
            </a:r>
            <a:r>
              <a:rPr lang="it-IT" altLang="it-IT" sz="2000" kern="0" dirty="0">
                <a:latin typeface="Calibri" panose="020F0502020204030204" pitchFamily="34" charset="0"/>
              </a:rPr>
              <a:t>autoveicoli e motocicli è più elevata rispetto alla media nazionale (33% vs 27%)…</a:t>
            </a:r>
            <a:r>
              <a:rPr lang="it-IT" sz="2000" kern="0" dirty="0">
                <a:latin typeface="Calibri" panose="020F0502020204030204" pitchFamily="34" charset="0"/>
              </a:rPr>
              <a:t> </a:t>
            </a:r>
            <a:endParaRPr lang="it-IT" sz="2000" dirty="0">
              <a:latin typeface="Calibri" panose="020F0502020204030204" pitchFamily="34" charset="0"/>
            </a:endParaRPr>
          </a:p>
        </p:txBody>
      </p:sp>
      <p:sp>
        <p:nvSpPr>
          <p:cNvPr id="22" name="Rettangolo 21"/>
          <p:cNvSpPr/>
          <p:nvPr/>
        </p:nvSpPr>
        <p:spPr>
          <a:xfrm>
            <a:off x="395288" y="1296050"/>
            <a:ext cx="4361215" cy="2492990"/>
          </a:xfrm>
          <a:prstGeom prst="rect">
            <a:avLst/>
          </a:prstGeom>
        </p:spPr>
        <p:txBody>
          <a:bodyPr wrap="square">
            <a:spAutoFit/>
          </a:bodyPr>
          <a:lstStyle/>
          <a:p>
            <a:r>
              <a:rPr lang="it-IT" sz="4800" dirty="0">
                <a:solidFill>
                  <a:srgbClr val="008000"/>
                </a:solidFill>
                <a:latin typeface="Calibri" panose="020F0502020204030204" pitchFamily="34" charset="0"/>
              </a:rPr>
              <a:t>8.931</a:t>
            </a:r>
          </a:p>
          <a:p>
            <a:r>
              <a:rPr lang="it-IT" sz="3600" b="0" dirty="0">
                <a:solidFill>
                  <a:srgbClr val="008000"/>
                </a:solidFill>
                <a:latin typeface="Calibri" panose="020F0502020204030204" pitchFamily="34" charset="0"/>
              </a:rPr>
              <a:t>occupati presso le imprese della </a:t>
            </a:r>
            <a:r>
              <a:rPr lang="it-IT" sz="3600" dirty="0">
                <a:solidFill>
                  <a:srgbClr val="008000"/>
                </a:solidFill>
                <a:latin typeface="Calibri" panose="020F0502020204030204" pitchFamily="34" charset="0"/>
              </a:rPr>
              <a:t>mobilità</a:t>
            </a:r>
            <a:r>
              <a:rPr lang="it-IT" sz="3600" b="0" dirty="0">
                <a:solidFill>
                  <a:srgbClr val="008000"/>
                </a:solidFill>
                <a:latin typeface="Calibri" panose="020F0502020204030204" pitchFamily="34" charset="0"/>
              </a:rPr>
              <a:t> </a:t>
            </a:r>
            <a:r>
              <a:rPr lang="it-IT" sz="3600" b="0" u="sng" dirty="0">
                <a:solidFill>
                  <a:srgbClr val="008000"/>
                </a:solidFill>
                <a:latin typeface="Calibri" panose="020F0502020204030204" pitchFamily="34" charset="0"/>
              </a:rPr>
              <a:t>in FVG</a:t>
            </a:r>
            <a:endParaRPr lang="it-IT" sz="3600" b="0" i="1" u="sng" dirty="0">
              <a:solidFill>
                <a:srgbClr val="008000"/>
              </a:solidFill>
              <a:latin typeface="Calibri" panose="020F0502020204030204" pitchFamily="34" charset="0"/>
            </a:endParaRPr>
          </a:p>
        </p:txBody>
      </p:sp>
      <p:sp>
        <p:nvSpPr>
          <p:cNvPr id="24" name="CasellaDiTesto 23"/>
          <p:cNvSpPr txBox="1"/>
          <p:nvPr/>
        </p:nvSpPr>
        <p:spPr>
          <a:xfrm>
            <a:off x="6256637" y="4069873"/>
            <a:ext cx="923651" cy="707886"/>
          </a:xfrm>
          <a:prstGeom prst="rect">
            <a:avLst/>
          </a:prstGeom>
          <a:noFill/>
        </p:spPr>
        <p:txBody>
          <a:bodyPr wrap="none" rtlCol="0">
            <a:spAutoFit/>
          </a:bodyPr>
          <a:lstStyle/>
          <a:p>
            <a:pPr algn="r"/>
            <a:r>
              <a:rPr lang="it-IT" sz="4000" dirty="0">
                <a:solidFill>
                  <a:schemeClr val="bg1"/>
                </a:solidFill>
                <a:latin typeface="Calibri" panose="020F0502020204030204" pitchFamily="34" charset="0"/>
              </a:rPr>
              <a:t>33</a:t>
            </a:r>
            <a:r>
              <a:rPr lang="it-IT" sz="2400" b="0" dirty="0">
                <a:solidFill>
                  <a:schemeClr val="bg1"/>
                </a:solidFill>
                <a:latin typeface="Calibri" panose="020F0502020204030204" pitchFamily="34" charset="0"/>
              </a:rPr>
              <a:t>%</a:t>
            </a:r>
            <a:endParaRPr lang="it-IT" sz="2800" b="0" dirty="0">
              <a:solidFill>
                <a:schemeClr val="bg1"/>
              </a:solidFill>
              <a:latin typeface="Calibri" panose="020F0502020204030204" pitchFamily="34" charset="0"/>
            </a:endParaRPr>
          </a:p>
        </p:txBody>
      </p:sp>
      <p:sp>
        <p:nvSpPr>
          <p:cNvPr id="25" name="CasellaDiTesto 24"/>
          <p:cNvSpPr txBox="1"/>
          <p:nvPr/>
        </p:nvSpPr>
        <p:spPr>
          <a:xfrm>
            <a:off x="5133514" y="5071666"/>
            <a:ext cx="1011815" cy="769441"/>
          </a:xfrm>
          <a:prstGeom prst="rect">
            <a:avLst/>
          </a:prstGeom>
          <a:noFill/>
        </p:spPr>
        <p:txBody>
          <a:bodyPr wrap="none" rtlCol="0">
            <a:spAutoFit/>
          </a:bodyPr>
          <a:lstStyle/>
          <a:p>
            <a:pPr algn="r"/>
            <a:r>
              <a:rPr lang="it-IT" sz="4400" dirty="0">
                <a:latin typeface="Calibri" panose="020F0502020204030204" pitchFamily="34" charset="0"/>
              </a:rPr>
              <a:t>67</a:t>
            </a:r>
            <a:r>
              <a:rPr lang="it-IT" sz="2800" b="0" dirty="0">
                <a:latin typeface="Calibri" panose="020F0502020204030204" pitchFamily="34" charset="0"/>
              </a:rPr>
              <a:t>%</a:t>
            </a:r>
            <a:endParaRPr lang="it-IT" sz="3200" b="0" dirty="0">
              <a:latin typeface="Calibri" panose="020F0502020204030204" pitchFamily="34" charset="0"/>
            </a:endParaRPr>
          </a:p>
        </p:txBody>
      </p:sp>
      <p:sp>
        <p:nvSpPr>
          <p:cNvPr id="28" name="CasellaDiTesto 27"/>
          <p:cNvSpPr txBox="1"/>
          <p:nvPr/>
        </p:nvSpPr>
        <p:spPr>
          <a:xfrm>
            <a:off x="6715064" y="2898497"/>
            <a:ext cx="2305275" cy="830997"/>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Occupati presso rivenditori</a:t>
            </a:r>
          </a:p>
        </p:txBody>
      </p:sp>
      <p:sp>
        <p:nvSpPr>
          <p:cNvPr id="29" name="CasellaDiTesto 28"/>
          <p:cNvSpPr txBox="1"/>
          <p:nvPr/>
        </p:nvSpPr>
        <p:spPr>
          <a:xfrm>
            <a:off x="2405596" y="5302404"/>
            <a:ext cx="2350907" cy="830997"/>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2400" b="1" i="0" dirty="0"/>
              <a:t>Occupati presso riparatori e altro</a:t>
            </a:r>
          </a:p>
        </p:txBody>
      </p:sp>
      <p:sp>
        <p:nvSpPr>
          <p:cNvPr id="30" name="Freccia circolare in su 29"/>
          <p:cNvSpPr/>
          <p:nvPr/>
        </p:nvSpPr>
        <p:spPr bwMode="auto">
          <a:xfrm rot="4499311">
            <a:off x="953317" y="4245174"/>
            <a:ext cx="1306525" cy="666256"/>
          </a:xfrm>
          <a:prstGeom prst="curvedUp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 name="Rettangolo 10"/>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54584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b="0" dirty="0">
                <a:solidFill>
                  <a:schemeClr val="bg1">
                    <a:lumMod val="65000"/>
                  </a:schemeClr>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struttura delle imprese</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dirty="0">
                <a:solidFill>
                  <a:srgbClr val="1F4E79"/>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imprese e case produttrici</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0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6"/>
          <p:cNvSpPr txBox="1">
            <a:spLocks/>
          </p:cNvSpPr>
          <p:nvPr/>
        </p:nvSpPr>
        <p:spPr bwMode="auto">
          <a:xfrm>
            <a:off x="395288" y="188913"/>
            <a:ext cx="8641208"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a:solidFill>
                  <a:srgbClr val="364E88"/>
                </a:solidFill>
                <a:latin typeface="Calibri" panose="020F0502020204030204" pitchFamily="34" charset="0"/>
              </a:rPr>
              <a:t>iscrizioni </a:t>
            </a:r>
            <a:r>
              <a:rPr lang="it-IT" sz="2000" dirty="0">
                <a:solidFill>
                  <a:srgbClr val="0C4B92"/>
                </a:solidFill>
                <a:latin typeface="Calibri" panose="020F0502020204030204" pitchFamily="34" charset="0"/>
              </a:rPr>
              <a:t>| </a:t>
            </a:r>
            <a:r>
              <a:rPr lang="it-IT" sz="2000" dirty="0">
                <a:latin typeface="Calibri" panose="020F0502020204030204" pitchFamily="34" charset="0"/>
              </a:rPr>
              <a:t>in FVG, a fine 2016, si stima la nascita di 300 nuove imprese operative nel settore della mobilità… si tratta di un dato in leggera crescita rispetto a quello registrato al 31 dicembre 2015…</a:t>
            </a:r>
          </a:p>
        </p:txBody>
      </p:sp>
      <p:sp>
        <p:nvSpPr>
          <p:cNvPr id="31" name="CasellaDiTesto 30"/>
          <p:cNvSpPr txBox="1"/>
          <p:nvPr/>
        </p:nvSpPr>
        <p:spPr>
          <a:xfrm>
            <a:off x="395288" y="1556792"/>
            <a:ext cx="840302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Settore della mobilità – Nuove imprese nate</a:t>
            </a:r>
          </a:p>
          <a:p>
            <a:r>
              <a:rPr lang="it-IT" sz="2000" dirty="0">
                <a:solidFill>
                  <a:srgbClr val="008000"/>
                </a:solidFill>
                <a:latin typeface="Calibri" panose="020F0502020204030204" pitchFamily="34" charset="0"/>
              </a:rPr>
              <a:t>(FRIULI VENEZIA GIULIA)</a:t>
            </a:r>
            <a:endParaRPr lang="it-IT" sz="2000" b="1" u="sng" dirty="0">
              <a:solidFill>
                <a:srgbClr val="008000"/>
              </a:solidFill>
              <a:latin typeface="Calibri" panose="020F0502020204030204" pitchFamily="34" charset="0"/>
            </a:endParaRPr>
          </a:p>
        </p:txBody>
      </p:sp>
      <p:pic>
        <p:nvPicPr>
          <p:cNvPr id="4" name="Immagine 3"/>
          <p:cNvPicPr>
            <a:picLocks noChangeAspect="1"/>
          </p:cNvPicPr>
          <p:nvPr/>
        </p:nvPicPr>
        <p:blipFill>
          <a:blip r:embed="rId4"/>
          <a:stretch>
            <a:fillRect/>
          </a:stretch>
        </p:blipFill>
        <p:spPr>
          <a:xfrm>
            <a:off x="415875" y="2276872"/>
            <a:ext cx="3832341" cy="3477232"/>
          </a:xfrm>
          <a:prstGeom prst="rect">
            <a:avLst/>
          </a:prstGeom>
        </p:spPr>
      </p:pic>
      <p:sp>
        <p:nvSpPr>
          <p:cNvPr id="22" name="Rettangolo 21"/>
          <p:cNvSpPr/>
          <p:nvPr/>
        </p:nvSpPr>
        <p:spPr bwMode="auto">
          <a:xfrm>
            <a:off x="5492628" y="3361064"/>
            <a:ext cx="2841243" cy="224676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rgbClr val="FF0000"/>
                </a:solidFill>
                <a:effectLst/>
                <a:latin typeface="Calibri" panose="020F0502020204030204" pitchFamily="34" charset="0"/>
              </a:rPr>
              <a:t>PREVISIONE</a:t>
            </a:r>
            <a:r>
              <a:rPr kumimoji="0" lang="it-IT" sz="2800" b="1" i="0" u="none" strike="noStrike" cap="none" normalizeH="0" dirty="0">
                <a:ln>
                  <a:noFill/>
                </a:ln>
                <a:solidFill>
                  <a:srgbClr val="FF0000"/>
                </a:solidFill>
                <a:effectLst/>
                <a:latin typeface="Calibri" panose="020F0502020204030204" pitchFamily="34" charset="0"/>
              </a:rPr>
              <a:t> imprese della mobilità nuove nate al 31 dicembre 2016</a:t>
            </a:r>
            <a:endParaRPr kumimoji="0" lang="it-IT" sz="2800" b="1" i="0" u="none" strike="noStrike" cap="none" normalizeH="0" baseline="0" dirty="0">
              <a:ln>
                <a:noFill/>
              </a:ln>
              <a:solidFill>
                <a:srgbClr val="FF0000"/>
              </a:solidFill>
              <a:effectLst/>
              <a:latin typeface="Calibri" panose="020F0502020204030204" pitchFamily="34" charset="0"/>
            </a:endParaRPr>
          </a:p>
        </p:txBody>
      </p:sp>
      <p:sp>
        <p:nvSpPr>
          <p:cNvPr id="23"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a:latin typeface="Calibri" panose="020F0502020204030204" pitchFamily="34" charset="0"/>
              </a:rPr>
              <a:t>Elaborazione Format Research su dati </a:t>
            </a:r>
            <a:r>
              <a:rPr lang="it-IT" sz="1400" b="0" dirty="0" err="1">
                <a:latin typeface="Calibri" panose="020F0502020204030204" pitchFamily="34" charset="0"/>
              </a:rPr>
              <a:t>Infocamere</a:t>
            </a:r>
            <a:r>
              <a:rPr lang="it-IT" sz="1400" b="0" dirty="0">
                <a:latin typeface="Calibri" panose="020F0502020204030204" pitchFamily="34" charset="0"/>
              </a:rPr>
              <a:t> (</a:t>
            </a:r>
            <a:r>
              <a:rPr lang="it-IT" sz="1400" b="0" dirty="0" err="1">
                <a:latin typeface="Calibri" panose="020F0502020204030204" pitchFamily="34" charset="0"/>
              </a:rPr>
              <a:t>Movimprese</a:t>
            </a:r>
            <a:r>
              <a:rPr lang="it-IT" sz="1400" b="0" dirty="0">
                <a:latin typeface="Calibri" panose="020F0502020204030204" pitchFamily="34" charset="0"/>
              </a:rPr>
              <a:t>).</a:t>
            </a:r>
            <a:endParaRPr lang="it-IT" sz="1400" b="0" i="1" dirty="0">
              <a:latin typeface="Calibri" panose="020F0502020204030204" pitchFamily="34" charset="0"/>
            </a:endParaRPr>
          </a:p>
        </p:txBody>
      </p:sp>
      <p:sp>
        <p:nvSpPr>
          <p:cNvPr id="6" name="CasellaDiTesto 5"/>
          <p:cNvSpPr txBox="1"/>
          <p:nvPr/>
        </p:nvSpPr>
        <p:spPr>
          <a:xfrm>
            <a:off x="490588" y="2557815"/>
            <a:ext cx="535724" cy="338554"/>
          </a:xfrm>
          <a:prstGeom prst="rect">
            <a:avLst/>
          </a:prstGeom>
          <a:noFill/>
        </p:spPr>
        <p:txBody>
          <a:bodyPr wrap="square" rtlCol="0">
            <a:spAutoFit/>
          </a:bodyPr>
          <a:lstStyle/>
          <a:p>
            <a:r>
              <a:rPr lang="it-IT" sz="1600" dirty="0">
                <a:latin typeface="Calibri" panose="020F0502020204030204" pitchFamily="34" charset="0"/>
              </a:rPr>
              <a:t>448</a:t>
            </a:r>
          </a:p>
        </p:txBody>
      </p:sp>
      <p:sp>
        <p:nvSpPr>
          <p:cNvPr id="25" name="CasellaDiTesto 24"/>
          <p:cNvSpPr txBox="1"/>
          <p:nvPr/>
        </p:nvSpPr>
        <p:spPr>
          <a:xfrm>
            <a:off x="3827537" y="3275459"/>
            <a:ext cx="792088" cy="461665"/>
          </a:xfrm>
          <a:prstGeom prst="rect">
            <a:avLst/>
          </a:prstGeom>
          <a:noFill/>
        </p:spPr>
        <p:txBody>
          <a:bodyPr wrap="square" rtlCol="0">
            <a:spAutoFit/>
          </a:bodyPr>
          <a:lstStyle/>
          <a:p>
            <a:r>
              <a:rPr lang="it-IT" sz="2400" dirty="0">
                <a:latin typeface="Calibri" panose="020F0502020204030204" pitchFamily="34" charset="0"/>
              </a:rPr>
              <a:t>300</a:t>
            </a:r>
          </a:p>
        </p:txBody>
      </p:sp>
      <p:pic>
        <p:nvPicPr>
          <p:cNvPr id="26" name="Picture 4" descr="Risultati immagini per cerchio evidenziatore ross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3472044" y="3158700"/>
            <a:ext cx="1224922" cy="6838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106"/>
          <p:cNvGrpSpPr/>
          <p:nvPr>
            <p:custDataLst>
              <p:tags r:id="rId1"/>
            </p:custDataLst>
          </p:nvPr>
        </p:nvGrpSpPr>
        <p:grpSpPr>
          <a:xfrm rot="473323">
            <a:off x="5177807" y="3585823"/>
            <a:ext cx="209492" cy="289671"/>
            <a:chOff x="2515588" y="3986167"/>
            <a:chExt cx="304712" cy="260335"/>
          </a:xfrm>
          <a:solidFill>
            <a:srgbClr val="FF0000"/>
          </a:solidFill>
        </p:grpSpPr>
        <p:sp>
          <p:nvSpPr>
            <p:cNvPr id="35" name="Freeform 306"/>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6" name="Freeform 334"/>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37" name="Freeform 271"/>
          <p:cNvSpPr>
            <a:spLocks noEditPoints="1"/>
          </p:cNvSpPr>
          <p:nvPr>
            <p:custDataLst>
              <p:tags r:id="rId2"/>
            </p:custDataLst>
          </p:nvPr>
        </p:nvSpPr>
        <p:spPr bwMode="auto">
          <a:xfrm rot="5233968">
            <a:off x="4807334" y="3275244"/>
            <a:ext cx="271151" cy="68604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41" name="CasellaDiTesto 40"/>
          <p:cNvSpPr txBox="1"/>
          <p:nvPr/>
        </p:nvSpPr>
        <p:spPr>
          <a:xfrm>
            <a:off x="3427664" y="3770246"/>
            <a:ext cx="535724" cy="338554"/>
          </a:xfrm>
          <a:prstGeom prst="rect">
            <a:avLst/>
          </a:prstGeom>
          <a:noFill/>
        </p:spPr>
        <p:txBody>
          <a:bodyPr wrap="square" rtlCol="0">
            <a:spAutoFit/>
          </a:bodyPr>
          <a:lstStyle/>
          <a:p>
            <a:r>
              <a:rPr lang="it-IT" sz="1600" dirty="0">
                <a:latin typeface="Calibri" panose="020F0502020204030204" pitchFamily="34" charset="0"/>
              </a:rPr>
              <a:t>296</a:t>
            </a:r>
          </a:p>
        </p:txBody>
      </p:sp>
      <p:sp>
        <p:nvSpPr>
          <p:cNvPr id="15" name="Rettangolo 14"/>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42306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magine 44"/>
          <p:cNvPicPr>
            <a:picLocks noChangeAspect="1"/>
          </p:cNvPicPr>
          <p:nvPr/>
        </p:nvPicPr>
        <p:blipFill>
          <a:blip r:embed="rId4"/>
          <a:stretch>
            <a:fillRect/>
          </a:stretch>
        </p:blipFill>
        <p:spPr>
          <a:xfrm>
            <a:off x="417600" y="2278800"/>
            <a:ext cx="3832746" cy="3477600"/>
          </a:xfrm>
          <a:prstGeom prst="rect">
            <a:avLst/>
          </a:prstGeom>
        </p:spPr>
      </p:pic>
      <p:pic>
        <p:nvPicPr>
          <p:cNvPr id="39" name="Picture 4" descr="Risultati immagini per cerchio evidenziatore ross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3607895" y="3630607"/>
            <a:ext cx="1224922" cy="683892"/>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6"/>
          <p:cNvSpPr txBox="1">
            <a:spLocks/>
          </p:cNvSpPr>
          <p:nvPr/>
        </p:nvSpPr>
        <p:spPr bwMode="auto">
          <a:xfrm>
            <a:off x="395288" y="188913"/>
            <a:ext cx="848256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a:solidFill>
                  <a:srgbClr val="364E88"/>
                </a:solidFill>
                <a:latin typeface="Calibri" panose="020F0502020204030204" pitchFamily="34" charset="0"/>
              </a:rPr>
              <a:t>cessazioni | </a:t>
            </a:r>
            <a:r>
              <a:rPr lang="it-IT" sz="2000" dirty="0">
                <a:latin typeface="Calibri" panose="020F0502020204030204" pitchFamily="34" charset="0"/>
              </a:rPr>
              <a:t>in FVG, a fine 2016, si prevede la cessazione di 421 imprese operative nel settore della mobilità… si tratta di un dato in leggera decrescita rispetto a quello registrato al 31 dicembre 2015…</a:t>
            </a:r>
          </a:p>
        </p:txBody>
      </p:sp>
      <p:sp>
        <p:nvSpPr>
          <p:cNvPr id="28" name="CasellaDiTesto 27"/>
          <p:cNvSpPr txBox="1"/>
          <p:nvPr/>
        </p:nvSpPr>
        <p:spPr>
          <a:xfrm>
            <a:off x="395288" y="1556792"/>
            <a:ext cx="840302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Settore della mobilità – Imprese cessate</a:t>
            </a:r>
          </a:p>
          <a:p>
            <a:r>
              <a:rPr lang="it-IT" sz="2000" dirty="0">
                <a:solidFill>
                  <a:srgbClr val="008000"/>
                </a:solidFill>
                <a:latin typeface="Calibri" panose="020F0502020204030204" pitchFamily="34" charset="0"/>
              </a:rPr>
              <a:t>(FRIULI VENEZIA GIULIA)</a:t>
            </a:r>
            <a:endParaRPr lang="it-IT" sz="2000" u="sng" dirty="0">
              <a:solidFill>
                <a:srgbClr val="008000"/>
              </a:solidFill>
              <a:latin typeface="Calibri" panose="020F0502020204030204" pitchFamily="34" charset="0"/>
            </a:endParaRPr>
          </a:p>
        </p:txBody>
      </p:sp>
      <p:sp>
        <p:nvSpPr>
          <p:cNvPr id="33" name="Rettangolo 32"/>
          <p:cNvSpPr/>
          <p:nvPr/>
        </p:nvSpPr>
        <p:spPr bwMode="auto">
          <a:xfrm>
            <a:off x="5492628" y="3485326"/>
            <a:ext cx="2841243" cy="224676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rgbClr val="FF0000"/>
                </a:solidFill>
                <a:effectLst/>
                <a:latin typeface="Calibri" panose="020F0502020204030204" pitchFamily="34" charset="0"/>
              </a:rPr>
              <a:t>PREVISIONE</a:t>
            </a:r>
            <a:r>
              <a:rPr kumimoji="0" lang="it-IT" sz="2800" b="1" i="0" u="none" strike="noStrike" cap="none" normalizeH="0" dirty="0">
                <a:ln>
                  <a:noFill/>
                </a:ln>
                <a:solidFill>
                  <a:srgbClr val="FF0000"/>
                </a:solidFill>
                <a:effectLst/>
                <a:latin typeface="Calibri" panose="020F0502020204030204" pitchFamily="34" charset="0"/>
              </a:rPr>
              <a:t> imprese della mobilità cessate al 31 dicembre 2016</a:t>
            </a:r>
            <a:endParaRPr kumimoji="0" lang="it-IT" sz="2800" b="1" i="0" u="none" strike="noStrike" cap="none" normalizeH="0" baseline="0" dirty="0">
              <a:ln>
                <a:noFill/>
              </a:ln>
              <a:solidFill>
                <a:srgbClr val="FF0000"/>
              </a:solidFill>
              <a:effectLst/>
              <a:latin typeface="Calibri" panose="020F0502020204030204" pitchFamily="34" charset="0"/>
            </a:endParaRPr>
          </a:p>
        </p:txBody>
      </p:sp>
      <p:sp>
        <p:nvSpPr>
          <p:cNvPr id="36"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a:latin typeface="Calibri" panose="020F0502020204030204" pitchFamily="34" charset="0"/>
              </a:rPr>
              <a:t>Elaborazione Format Research su dati </a:t>
            </a:r>
            <a:r>
              <a:rPr lang="it-IT" sz="1400" b="0" dirty="0" err="1">
                <a:latin typeface="Calibri" panose="020F0502020204030204" pitchFamily="34" charset="0"/>
              </a:rPr>
              <a:t>Infocamere</a:t>
            </a:r>
            <a:r>
              <a:rPr lang="it-IT" sz="1400" b="0" dirty="0">
                <a:latin typeface="Calibri" panose="020F0502020204030204" pitchFamily="34" charset="0"/>
              </a:rPr>
              <a:t> (</a:t>
            </a:r>
            <a:r>
              <a:rPr lang="it-IT" sz="1400" b="0" dirty="0" err="1">
                <a:latin typeface="Calibri" panose="020F0502020204030204" pitchFamily="34" charset="0"/>
              </a:rPr>
              <a:t>Movimprese</a:t>
            </a:r>
            <a:r>
              <a:rPr lang="it-IT" sz="1400" b="0" dirty="0">
                <a:latin typeface="Calibri" panose="020F0502020204030204" pitchFamily="34" charset="0"/>
              </a:rPr>
              <a:t>).</a:t>
            </a:r>
            <a:endParaRPr lang="it-IT" sz="1400" b="0" i="1" dirty="0">
              <a:latin typeface="Calibri" panose="020F0502020204030204" pitchFamily="34" charset="0"/>
            </a:endParaRPr>
          </a:p>
        </p:txBody>
      </p:sp>
      <p:sp>
        <p:nvSpPr>
          <p:cNvPr id="37" name="CasellaDiTesto 36"/>
          <p:cNvSpPr txBox="1"/>
          <p:nvPr/>
        </p:nvSpPr>
        <p:spPr>
          <a:xfrm>
            <a:off x="513880" y="2820146"/>
            <a:ext cx="535724" cy="338554"/>
          </a:xfrm>
          <a:prstGeom prst="rect">
            <a:avLst/>
          </a:prstGeom>
          <a:noFill/>
        </p:spPr>
        <p:txBody>
          <a:bodyPr wrap="square" rtlCol="0">
            <a:spAutoFit/>
          </a:bodyPr>
          <a:lstStyle/>
          <a:p>
            <a:r>
              <a:rPr lang="it-IT" sz="1600" dirty="0">
                <a:latin typeface="Calibri" panose="020F0502020204030204" pitchFamily="34" charset="0"/>
              </a:rPr>
              <a:t>678</a:t>
            </a:r>
          </a:p>
        </p:txBody>
      </p:sp>
      <p:sp>
        <p:nvSpPr>
          <p:cNvPr id="38" name="CasellaDiTesto 37"/>
          <p:cNvSpPr txBox="1"/>
          <p:nvPr/>
        </p:nvSpPr>
        <p:spPr>
          <a:xfrm>
            <a:off x="3963388" y="3747366"/>
            <a:ext cx="792088" cy="461665"/>
          </a:xfrm>
          <a:prstGeom prst="rect">
            <a:avLst/>
          </a:prstGeom>
          <a:noFill/>
        </p:spPr>
        <p:txBody>
          <a:bodyPr wrap="square" rtlCol="0">
            <a:spAutoFit/>
          </a:bodyPr>
          <a:lstStyle/>
          <a:p>
            <a:r>
              <a:rPr lang="it-IT" sz="2400" dirty="0">
                <a:latin typeface="Calibri" panose="020F0502020204030204" pitchFamily="34" charset="0"/>
              </a:rPr>
              <a:t>421</a:t>
            </a:r>
          </a:p>
        </p:txBody>
      </p:sp>
      <p:grpSp>
        <p:nvGrpSpPr>
          <p:cNvPr id="40" name="Group 106"/>
          <p:cNvGrpSpPr/>
          <p:nvPr>
            <p:custDataLst>
              <p:tags r:id="rId1"/>
            </p:custDataLst>
          </p:nvPr>
        </p:nvGrpSpPr>
        <p:grpSpPr>
          <a:xfrm rot="473323">
            <a:off x="5313658" y="4057730"/>
            <a:ext cx="209492" cy="289671"/>
            <a:chOff x="2515588" y="3986167"/>
            <a:chExt cx="304712" cy="260335"/>
          </a:xfrm>
          <a:solidFill>
            <a:srgbClr val="FF0000"/>
          </a:solidFill>
        </p:grpSpPr>
        <p:sp>
          <p:nvSpPr>
            <p:cNvPr id="41" name="Freeform 306"/>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42" name="Freeform 334"/>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43" name="Freeform 271"/>
          <p:cNvSpPr>
            <a:spLocks noEditPoints="1"/>
          </p:cNvSpPr>
          <p:nvPr>
            <p:custDataLst>
              <p:tags r:id="rId2"/>
            </p:custDataLst>
          </p:nvPr>
        </p:nvSpPr>
        <p:spPr bwMode="auto">
          <a:xfrm rot="5233968">
            <a:off x="4943185" y="3747151"/>
            <a:ext cx="271151" cy="68604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44" name="CasellaDiTesto 43"/>
          <p:cNvSpPr txBox="1"/>
          <p:nvPr/>
        </p:nvSpPr>
        <p:spPr>
          <a:xfrm>
            <a:off x="3476894" y="3578089"/>
            <a:ext cx="535724" cy="338554"/>
          </a:xfrm>
          <a:prstGeom prst="rect">
            <a:avLst/>
          </a:prstGeom>
          <a:noFill/>
        </p:spPr>
        <p:txBody>
          <a:bodyPr wrap="square" rtlCol="0">
            <a:spAutoFit/>
          </a:bodyPr>
          <a:lstStyle/>
          <a:p>
            <a:r>
              <a:rPr lang="it-IT" sz="1600" dirty="0">
                <a:latin typeface="Calibri" panose="020F0502020204030204" pitchFamily="34" charset="0"/>
              </a:rPr>
              <a:t>429</a:t>
            </a:r>
          </a:p>
        </p:txBody>
      </p:sp>
      <p:sp>
        <p:nvSpPr>
          <p:cNvPr id="15" name="Rettangolo 14"/>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768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4"/>
          <a:stretch>
            <a:fillRect/>
          </a:stretch>
        </p:blipFill>
        <p:spPr>
          <a:xfrm>
            <a:off x="417600" y="2278800"/>
            <a:ext cx="3832747" cy="3477600"/>
          </a:xfrm>
          <a:prstGeom prst="rect">
            <a:avLst/>
          </a:prstGeom>
        </p:spPr>
      </p:pic>
      <p:sp>
        <p:nvSpPr>
          <p:cNvPr id="12" name="Titolo 6"/>
          <p:cNvSpPr txBox="1">
            <a:spLocks/>
          </p:cNvSpPr>
          <p:nvPr/>
        </p:nvSpPr>
        <p:spPr bwMode="auto">
          <a:xfrm>
            <a:off x="395288" y="188913"/>
            <a:ext cx="8494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dirty="0">
                <a:solidFill>
                  <a:srgbClr val="364E88"/>
                </a:solidFill>
                <a:latin typeface="Calibri" panose="020F0502020204030204" pitchFamily="34" charset="0"/>
              </a:rPr>
              <a:t>saldo tra iscritte e cessate | </a:t>
            </a:r>
            <a:r>
              <a:rPr lang="it-IT" sz="2000" dirty="0">
                <a:latin typeface="Calibri" panose="020F0502020204030204" pitchFamily="34" charset="0"/>
              </a:rPr>
              <a:t>in FVG, a fine 2016, si prevede un saldo tra nuove iscrizioni e cessazioni pari a -121 imprese… il dato, seppur negativo, certifica un rallentamento della dinamica di deterioramento delle imprese…</a:t>
            </a:r>
          </a:p>
        </p:txBody>
      </p:sp>
      <p:pic>
        <p:nvPicPr>
          <p:cNvPr id="19" name="Picture 4" descr="Risultati immagini per cerchio evidenziatore ross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3472044" y="3088010"/>
            <a:ext cx="1224922" cy="683892"/>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p:cNvSpPr txBox="1"/>
          <p:nvPr/>
        </p:nvSpPr>
        <p:spPr>
          <a:xfrm>
            <a:off x="395288" y="1556792"/>
            <a:ext cx="840302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Settore della mobilità – Saldo imprese nuove nate e cessate</a:t>
            </a:r>
          </a:p>
          <a:p>
            <a:r>
              <a:rPr lang="it-IT" sz="2000" dirty="0">
                <a:solidFill>
                  <a:srgbClr val="008000"/>
                </a:solidFill>
                <a:latin typeface="Calibri" panose="020F0502020204030204" pitchFamily="34" charset="0"/>
              </a:rPr>
              <a:t>(FRIULI VENEZIA GIULIA)</a:t>
            </a:r>
            <a:endParaRPr lang="it-IT" sz="2000" u="sng" dirty="0">
              <a:solidFill>
                <a:srgbClr val="008000"/>
              </a:solidFill>
              <a:latin typeface="Calibri" panose="020F0502020204030204" pitchFamily="34" charset="0"/>
            </a:endParaRPr>
          </a:p>
        </p:txBody>
      </p:sp>
      <p:sp>
        <p:nvSpPr>
          <p:cNvPr id="22" name="Rettangolo 21"/>
          <p:cNvSpPr/>
          <p:nvPr/>
        </p:nvSpPr>
        <p:spPr bwMode="auto">
          <a:xfrm>
            <a:off x="5492628" y="3361064"/>
            <a:ext cx="3278278" cy="2677656"/>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rgbClr val="FF0000"/>
                </a:solidFill>
                <a:effectLst/>
                <a:latin typeface="Calibri" panose="020F0502020204030204" pitchFamily="34" charset="0"/>
              </a:rPr>
              <a:t>PREVISIONE</a:t>
            </a:r>
            <a:r>
              <a:rPr kumimoji="0" lang="it-IT" sz="2800" b="1" i="0" u="none" strike="noStrike" cap="none" normalizeH="0" dirty="0">
                <a:ln>
                  <a:noFill/>
                </a:ln>
                <a:solidFill>
                  <a:srgbClr val="FF0000"/>
                </a:solidFill>
                <a:effectLst/>
                <a:latin typeface="Calibri" panose="020F0502020204030204" pitchFamily="34" charset="0"/>
              </a:rPr>
              <a:t> saldo tra imprese della mobilità nuove nate e imprese della mobilità cessate al 31 dicembre 2016</a:t>
            </a:r>
            <a:endParaRPr kumimoji="0" lang="it-IT" sz="2800" b="1" i="0" u="none" strike="noStrike" cap="none" normalizeH="0" baseline="0" dirty="0">
              <a:ln>
                <a:noFill/>
              </a:ln>
              <a:solidFill>
                <a:srgbClr val="FF0000"/>
              </a:solidFill>
              <a:effectLst/>
              <a:latin typeface="Calibri" panose="020F0502020204030204" pitchFamily="34" charset="0"/>
            </a:endParaRPr>
          </a:p>
        </p:txBody>
      </p:sp>
      <p:sp>
        <p:nvSpPr>
          <p:cNvPr id="23" name="CasellaDiTesto 22"/>
          <p:cNvSpPr txBox="1"/>
          <p:nvPr/>
        </p:nvSpPr>
        <p:spPr>
          <a:xfrm>
            <a:off x="490588" y="3503095"/>
            <a:ext cx="697036" cy="338554"/>
          </a:xfrm>
          <a:prstGeom prst="rect">
            <a:avLst/>
          </a:prstGeom>
          <a:noFill/>
        </p:spPr>
        <p:txBody>
          <a:bodyPr wrap="square" rtlCol="0">
            <a:spAutoFit/>
          </a:bodyPr>
          <a:lstStyle/>
          <a:p>
            <a:r>
              <a:rPr lang="it-IT" sz="1600" dirty="0">
                <a:latin typeface="Calibri" panose="020F0502020204030204" pitchFamily="34" charset="0"/>
              </a:rPr>
              <a:t>-230</a:t>
            </a:r>
          </a:p>
        </p:txBody>
      </p:sp>
      <p:sp>
        <p:nvSpPr>
          <p:cNvPr id="28" name="CasellaDiTesto 27"/>
          <p:cNvSpPr txBox="1"/>
          <p:nvPr/>
        </p:nvSpPr>
        <p:spPr>
          <a:xfrm>
            <a:off x="3726954" y="3204769"/>
            <a:ext cx="792088" cy="461665"/>
          </a:xfrm>
          <a:prstGeom prst="rect">
            <a:avLst/>
          </a:prstGeom>
          <a:noFill/>
        </p:spPr>
        <p:txBody>
          <a:bodyPr wrap="square" rtlCol="0">
            <a:spAutoFit/>
          </a:bodyPr>
          <a:lstStyle/>
          <a:p>
            <a:r>
              <a:rPr lang="it-IT" sz="2400" dirty="0">
                <a:latin typeface="Calibri" panose="020F0502020204030204" pitchFamily="34" charset="0"/>
              </a:rPr>
              <a:t>-121</a:t>
            </a:r>
          </a:p>
        </p:txBody>
      </p:sp>
      <p:grpSp>
        <p:nvGrpSpPr>
          <p:cNvPr id="29" name="Group 106"/>
          <p:cNvGrpSpPr/>
          <p:nvPr>
            <p:custDataLst>
              <p:tags r:id="rId1"/>
            </p:custDataLst>
          </p:nvPr>
        </p:nvGrpSpPr>
        <p:grpSpPr>
          <a:xfrm rot="473323">
            <a:off x="5177807" y="3515133"/>
            <a:ext cx="209492" cy="289671"/>
            <a:chOff x="2515588" y="3986167"/>
            <a:chExt cx="304712" cy="260335"/>
          </a:xfrm>
          <a:solidFill>
            <a:srgbClr val="FF0000"/>
          </a:solidFill>
        </p:grpSpPr>
        <p:sp>
          <p:nvSpPr>
            <p:cNvPr id="33" name="Freeform 306"/>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4" name="Freeform 334"/>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35" name="Freeform 271"/>
          <p:cNvSpPr>
            <a:spLocks noEditPoints="1"/>
          </p:cNvSpPr>
          <p:nvPr>
            <p:custDataLst>
              <p:tags r:id="rId2"/>
            </p:custDataLst>
          </p:nvPr>
        </p:nvSpPr>
        <p:spPr bwMode="auto">
          <a:xfrm rot="5233968">
            <a:off x="4807334" y="3204554"/>
            <a:ext cx="271151" cy="68604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6" name="CasellaDiTesto 35"/>
          <p:cNvSpPr txBox="1"/>
          <p:nvPr/>
        </p:nvSpPr>
        <p:spPr>
          <a:xfrm>
            <a:off x="3266331" y="2926280"/>
            <a:ext cx="634086" cy="338554"/>
          </a:xfrm>
          <a:prstGeom prst="rect">
            <a:avLst/>
          </a:prstGeom>
          <a:noFill/>
        </p:spPr>
        <p:txBody>
          <a:bodyPr wrap="square" rtlCol="0">
            <a:spAutoFit/>
          </a:bodyPr>
          <a:lstStyle/>
          <a:p>
            <a:r>
              <a:rPr lang="it-IT" sz="1600" dirty="0">
                <a:latin typeface="Calibri" panose="020F0502020204030204" pitchFamily="34" charset="0"/>
              </a:rPr>
              <a:t>-133</a:t>
            </a:r>
          </a:p>
        </p:txBody>
      </p:sp>
      <p:sp>
        <p:nvSpPr>
          <p:cNvPr id="37"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a:latin typeface="Calibri" panose="020F0502020204030204" pitchFamily="34" charset="0"/>
              </a:rPr>
              <a:t>Elaborazione Format Research su dati </a:t>
            </a:r>
            <a:r>
              <a:rPr lang="it-IT" sz="1400" b="0" dirty="0" err="1">
                <a:latin typeface="Calibri" panose="020F0502020204030204" pitchFamily="34" charset="0"/>
              </a:rPr>
              <a:t>Infocamere</a:t>
            </a:r>
            <a:r>
              <a:rPr lang="it-IT" sz="1400" b="0" dirty="0">
                <a:latin typeface="Calibri" panose="020F0502020204030204" pitchFamily="34" charset="0"/>
              </a:rPr>
              <a:t> (</a:t>
            </a:r>
            <a:r>
              <a:rPr lang="it-IT" sz="1400" b="0" dirty="0" err="1">
                <a:latin typeface="Calibri" panose="020F0502020204030204" pitchFamily="34" charset="0"/>
              </a:rPr>
              <a:t>Movimprese</a:t>
            </a:r>
            <a:r>
              <a:rPr lang="it-IT" sz="1400" b="0" dirty="0">
                <a:latin typeface="Calibri" panose="020F0502020204030204" pitchFamily="34" charset="0"/>
              </a:rPr>
              <a:t>).</a:t>
            </a:r>
            <a:endParaRPr lang="it-IT" sz="1400" b="0" i="1" dirty="0">
              <a:latin typeface="Calibri" panose="020F0502020204030204" pitchFamily="34" charset="0"/>
            </a:endParaRPr>
          </a:p>
        </p:txBody>
      </p:sp>
      <p:sp>
        <p:nvSpPr>
          <p:cNvPr id="15" name="Rettangolo 14"/>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72205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b="0" dirty="0">
                <a:solidFill>
                  <a:schemeClr val="bg1">
                    <a:lumMod val="65000"/>
                  </a:schemeClr>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struttura delle imprese</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dirty="0">
                <a:solidFill>
                  <a:srgbClr val="1F4E79"/>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imprese e case produttrici</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4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064930"/>
            <a:ext cx="85950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Quanto è cambiato </a:t>
            </a:r>
            <a:r>
              <a:rPr lang="it-IT" sz="2000" u="sng" dirty="0">
                <a:latin typeface="Calibri" panose="020F0502020204030204" pitchFamily="34" charset="0"/>
              </a:rPr>
              <a:t>il comportamento di acquisto dei consumatori</a:t>
            </a:r>
            <a:r>
              <a:rPr lang="it-IT" sz="2000" b="0" dirty="0">
                <a:latin typeface="Calibri" panose="020F0502020204030204" pitchFamily="34" charset="0"/>
              </a:rPr>
              <a:t> negli ultimi due anni rispetto al passato? </a:t>
            </a:r>
            <a:r>
              <a:rPr lang="it-IT" sz="2000" dirty="0">
                <a:solidFill>
                  <a:srgbClr val="1F497D"/>
                </a:solidFill>
                <a:latin typeface="Calibri" panose="020F0502020204030204" pitchFamily="34" charset="0"/>
              </a:rPr>
              <a:t>(ITALIA)</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il comportamento dei consumatori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 consumatore oggi è più «preparato», si documenta autonomamente e spesso lo fa on line…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1"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9" name="CasellaDiTesto 9"/>
          <p:cNvSpPr txBox="1">
            <a:spLocks noChangeArrowheads="1"/>
          </p:cNvSpPr>
          <p:nvPr/>
        </p:nvSpPr>
        <p:spPr bwMode="auto">
          <a:xfrm>
            <a:off x="827584" y="4097578"/>
            <a:ext cx="23594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solidFill>
                  <a:srgbClr val="1F4E79"/>
                </a:solidFill>
                <a:latin typeface="Calibri" panose="020F0502020204030204" pitchFamily="34" charset="0"/>
              </a:rPr>
              <a:t>È cambiato</a:t>
            </a:r>
          </a:p>
        </p:txBody>
      </p:sp>
      <p:pic>
        <p:nvPicPr>
          <p:cNvPr id="26" name="Immagine 25"/>
          <p:cNvPicPr>
            <a:picLocks noChangeAspect="1"/>
          </p:cNvPicPr>
          <p:nvPr/>
        </p:nvPicPr>
        <p:blipFill>
          <a:blip r:embed="rId2"/>
          <a:stretch>
            <a:fillRect/>
          </a:stretch>
        </p:blipFill>
        <p:spPr>
          <a:xfrm rot="20544765">
            <a:off x="-37931" y="1813637"/>
            <a:ext cx="2833933" cy="2335500"/>
          </a:xfrm>
          <a:prstGeom prst="rect">
            <a:avLst/>
          </a:prstGeom>
        </p:spPr>
      </p:pic>
      <p:sp>
        <p:nvSpPr>
          <p:cNvPr id="28" name="CasellaDiTesto 27"/>
          <p:cNvSpPr txBox="1">
            <a:spLocks noChangeArrowheads="1"/>
          </p:cNvSpPr>
          <p:nvPr/>
        </p:nvSpPr>
        <p:spPr bwMode="auto">
          <a:xfrm>
            <a:off x="1024148" y="2996952"/>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78,6</a:t>
            </a:r>
          </a:p>
        </p:txBody>
      </p:sp>
      <p:sp>
        <p:nvSpPr>
          <p:cNvPr id="39" name="CasellaDiTesto 9"/>
          <p:cNvSpPr txBox="1">
            <a:spLocks noChangeArrowheads="1"/>
          </p:cNvSpPr>
          <p:nvPr/>
        </p:nvSpPr>
        <p:spPr bwMode="auto">
          <a:xfrm>
            <a:off x="3749181" y="1806701"/>
            <a:ext cx="44749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latin typeface="Calibri" panose="020F0502020204030204" pitchFamily="34" charset="0"/>
              </a:rPr>
              <a:t>In che modo è cambiato…</a:t>
            </a:r>
          </a:p>
        </p:txBody>
      </p:sp>
      <p:sp>
        <p:nvSpPr>
          <p:cNvPr id="42" name="Freccia a destra 41"/>
          <p:cNvSpPr/>
          <p:nvPr/>
        </p:nvSpPr>
        <p:spPr bwMode="auto">
          <a:xfrm>
            <a:off x="2161054" y="3658469"/>
            <a:ext cx="1322726"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43" name="Connettore diritto 42"/>
          <p:cNvCxnSpPr/>
          <p:nvPr/>
        </p:nvCxnSpPr>
        <p:spPr bwMode="auto">
          <a:xfrm>
            <a:off x="3683304" y="2259456"/>
            <a:ext cx="0" cy="3960000"/>
          </a:xfrm>
          <a:prstGeom prst="line">
            <a:avLst/>
          </a:prstGeom>
          <a:noFill/>
          <a:ln w="57150" cap="flat" cmpd="sng" algn="ctr">
            <a:solidFill>
              <a:srgbClr val="1F4E79"/>
            </a:solidFill>
            <a:prstDash val="solid"/>
            <a:round/>
            <a:headEnd type="none" w="med" len="med"/>
            <a:tailEnd type="none" w="med" len="med"/>
          </a:ln>
          <a:effectLst/>
        </p:spPr>
      </p:cxnSp>
      <p:pic>
        <p:nvPicPr>
          <p:cNvPr id="8196" name="Picture 4" descr="https://www.dmstudioweb.it/images/grafiche/servizi/siti-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029" y="2399167"/>
            <a:ext cx="600922" cy="600922"/>
          </a:xfrm>
          <a:prstGeom prst="rect">
            <a:avLst/>
          </a:prstGeom>
          <a:noFill/>
          <a:extLst>
            <a:ext uri="{909E8E84-426E-40DD-AFC4-6F175D3DCCD1}">
              <a14:hiddenFill xmlns:a14="http://schemas.microsoft.com/office/drawing/2010/main">
                <a:solidFill>
                  <a:srgbClr val="FFFFFF"/>
                </a:solidFill>
              </a14:hiddenFill>
            </a:ext>
          </a:extLst>
        </p:spPr>
      </p:pic>
      <p:sp>
        <p:nvSpPr>
          <p:cNvPr id="32" name="Rettangolo 31"/>
          <p:cNvSpPr/>
          <p:nvPr/>
        </p:nvSpPr>
        <p:spPr>
          <a:xfrm>
            <a:off x="4653345" y="2330296"/>
            <a:ext cx="3012519" cy="738664"/>
          </a:xfrm>
          <a:prstGeom prst="rect">
            <a:avLst/>
          </a:prstGeom>
        </p:spPr>
        <p:txBody>
          <a:bodyPr wrap="square">
            <a:spAutoFit/>
          </a:bodyPr>
          <a:lstStyle/>
          <a:p>
            <a:pPr fontAlgn="ctr"/>
            <a:r>
              <a:rPr lang="it-IT" sz="1400" b="0" dirty="0">
                <a:latin typeface="Calibri" panose="020F0502020204030204" pitchFamily="34" charset="0"/>
              </a:rPr>
              <a:t>I consumatori sono </a:t>
            </a:r>
            <a:r>
              <a:rPr lang="it-IT" sz="1400" dirty="0">
                <a:latin typeface="Calibri" panose="020F0502020204030204" pitchFamily="34" charset="0"/>
              </a:rPr>
              <a:t>più preparati </a:t>
            </a:r>
            <a:r>
              <a:rPr lang="it-IT" sz="1400" b="0" dirty="0">
                <a:latin typeface="Calibri" panose="020F0502020204030204" pitchFamily="34" charset="0"/>
              </a:rPr>
              <a:t>(si documentano in rete, sui siti web e sui social)</a:t>
            </a:r>
            <a:endParaRPr lang="it-IT" sz="1400" b="0" dirty="0">
              <a:solidFill>
                <a:srgbClr val="000000"/>
              </a:solidFill>
              <a:latin typeface="Calibri" panose="020F0502020204030204" pitchFamily="34" charset="0"/>
            </a:endParaRPr>
          </a:p>
        </p:txBody>
      </p:sp>
      <p:sp>
        <p:nvSpPr>
          <p:cNvPr id="44" name="CasellaDiTesto 43"/>
          <p:cNvSpPr txBox="1">
            <a:spLocks noChangeArrowheads="1"/>
          </p:cNvSpPr>
          <p:nvPr/>
        </p:nvSpPr>
        <p:spPr bwMode="auto">
          <a:xfrm>
            <a:off x="7707150" y="2345685"/>
            <a:ext cx="109196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76,0</a:t>
            </a:r>
          </a:p>
        </p:txBody>
      </p:sp>
      <p:pic>
        <p:nvPicPr>
          <p:cNvPr id="8198" name="Picture 6" descr="http://www.valeoin.com/wp-content/uploads/2015/03/icone_aree_sviluppo_prodott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538" y="4222157"/>
            <a:ext cx="807905" cy="807905"/>
          </a:xfrm>
          <a:prstGeom prst="rect">
            <a:avLst/>
          </a:prstGeom>
          <a:noFill/>
          <a:extLst>
            <a:ext uri="{909E8E84-426E-40DD-AFC4-6F175D3DCCD1}">
              <a14:hiddenFill xmlns:a14="http://schemas.microsoft.com/office/drawing/2010/main">
                <a:solidFill>
                  <a:srgbClr val="FFFFFF"/>
                </a:solidFill>
              </a14:hiddenFill>
            </a:ext>
          </a:extLst>
        </p:spPr>
      </p:pic>
      <p:sp>
        <p:nvSpPr>
          <p:cNvPr id="46" name="Rettangolo 45"/>
          <p:cNvSpPr/>
          <p:nvPr/>
        </p:nvSpPr>
        <p:spPr>
          <a:xfrm>
            <a:off x="4653345" y="4256777"/>
            <a:ext cx="3012519" cy="738664"/>
          </a:xfrm>
          <a:prstGeom prst="rect">
            <a:avLst/>
          </a:prstGeom>
        </p:spPr>
        <p:txBody>
          <a:bodyPr wrap="square">
            <a:spAutoFit/>
          </a:bodyPr>
          <a:lstStyle/>
          <a:p>
            <a:pPr fontAlgn="ctr"/>
            <a:r>
              <a:rPr lang="it-IT" sz="1400" b="0" dirty="0">
                <a:latin typeface="Calibri" panose="020F0502020204030204" pitchFamily="34" charset="0"/>
              </a:rPr>
              <a:t>Si richiedono ai rivenditori </a:t>
            </a:r>
            <a:r>
              <a:rPr lang="it-IT" sz="1400" dirty="0">
                <a:latin typeface="Calibri" panose="020F0502020204030204" pitchFamily="34" charset="0"/>
              </a:rPr>
              <a:t>maggiori competenze tecniche</a:t>
            </a:r>
            <a:r>
              <a:rPr lang="it-IT" sz="1400" b="0" dirty="0">
                <a:latin typeface="Calibri" panose="020F0502020204030204" pitchFamily="34" charset="0"/>
              </a:rPr>
              <a:t> (le informazioni di base sono spesso reperite on line)</a:t>
            </a:r>
          </a:p>
        </p:txBody>
      </p:sp>
      <p:sp>
        <p:nvSpPr>
          <p:cNvPr id="47" name="CasellaDiTesto 46"/>
          <p:cNvSpPr txBox="1">
            <a:spLocks noChangeArrowheads="1"/>
          </p:cNvSpPr>
          <p:nvPr/>
        </p:nvSpPr>
        <p:spPr bwMode="auto">
          <a:xfrm>
            <a:off x="7707150" y="4272166"/>
            <a:ext cx="109196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34,0</a:t>
            </a:r>
          </a:p>
        </p:txBody>
      </p:sp>
      <p:pic>
        <p:nvPicPr>
          <p:cNvPr id="8200" name="Picture 8" descr="http://www.focus-lab.it/wp-content/themes/focuslab/images/sezione/Icona-Comunicazi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4032" y="3314996"/>
            <a:ext cx="706917" cy="678641"/>
          </a:xfrm>
          <a:prstGeom prst="rect">
            <a:avLst/>
          </a:prstGeom>
          <a:noFill/>
          <a:extLst>
            <a:ext uri="{909E8E84-426E-40DD-AFC4-6F175D3DCCD1}">
              <a14:hiddenFill xmlns:a14="http://schemas.microsoft.com/office/drawing/2010/main">
                <a:solidFill>
                  <a:srgbClr val="FFFFFF"/>
                </a:solidFill>
              </a14:hiddenFill>
            </a:ext>
          </a:extLst>
        </p:spPr>
      </p:pic>
      <p:sp>
        <p:nvSpPr>
          <p:cNvPr id="49" name="Rettangolo 48"/>
          <p:cNvSpPr/>
          <p:nvPr/>
        </p:nvSpPr>
        <p:spPr>
          <a:xfrm>
            <a:off x="4653345" y="3284984"/>
            <a:ext cx="3012519" cy="738664"/>
          </a:xfrm>
          <a:prstGeom prst="rect">
            <a:avLst/>
          </a:prstGeom>
        </p:spPr>
        <p:txBody>
          <a:bodyPr wrap="square">
            <a:spAutoFit/>
          </a:bodyPr>
          <a:lstStyle/>
          <a:p>
            <a:pPr fontAlgn="ctr"/>
            <a:r>
              <a:rPr lang="it-IT" sz="1400" b="0" dirty="0">
                <a:latin typeface="Calibri" panose="020F0502020204030204" pitchFamily="34" charset="0"/>
              </a:rPr>
              <a:t>Si richiede una </a:t>
            </a:r>
            <a:r>
              <a:rPr lang="it-IT" sz="1400" dirty="0">
                <a:latin typeface="Calibri" panose="020F0502020204030204" pitchFamily="34" charset="0"/>
              </a:rPr>
              <a:t>comunicazione più personalizzata</a:t>
            </a:r>
            <a:r>
              <a:rPr lang="it-IT" sz="1400" b="0" dirty="0">
                <a:latin typeface="Calibri" panose="020F0502020204030204" pitchFamily="34" charset="0"/>
              </a:rPr>
              <a:t> e frequente nel periodo che va dall'acquisto alla consegna</a:t>
            </a:r>
          </a:p>
        </p:txBody>
      </p:sp>
      <p:sp>
        <p:nvSpPr>
          <p:cNvPr id="50" name="CasellaDiTesto 49"/>
          <p:cNvSpPr txBox="1">
            <a:spLocks noChangeArrowheads="1"/>
          </p:cNvSpPr>
          <p:nvPr/>
        </p:nvSpPr>
        <p:spPr bwMode="auto">
          <a:xfrm>
            <a:off x="7707150" y="3300373"/>
            <a:ext cx="109196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42,0</a:t>
            </a:r>
          </a:p>
        </p:txBody>
      </p:sp>
      <p:sp>
        <p:nvSpPr>
          <p:cNvPr id="52" name="Rettangolo 51"/>
          <p:cNvSpPr/>
          <p:nvPr/>
        </p:nvSpPr>
        <p:spPr>
          <a:xfrm>
            <a:off x="4653345" y="5282624"/>
            <a:ext cx="3012519" cy="738664"/>
          </a:xfrm>
          <a:prstGeom prst="rect">
            <a:avLst/>
          </a:prstGeom>
        </p:spPr>
        <p:txBody>
          <a:bodyPr wrap="square">
            <a:spAutoFit/>
          </a:bodyPr>
          <a:lstStyle/>
          <a:p>
            <a:pPr fontAlgn="ctr"/>
            <a:r>
              <a:rPr lang="it-IT" sz="1400" b="0" dirty="0">
                <a:latin typeface="Calibri" panose="020F0502020204030204" pitchFamily="34" charset="0"/>
              </a:rPr>
              <a:t>I consumatori pretendono un "</a:t>
            </a:r>
            <a:r>
              <a:rPr lang="it-IT" sz="1400" dirty="0" err="1">
                <a:latin typeface="Calibri" panose="020F0502020204030204" pitchFamily="34" charset="0"/>
              </a:rPr>
              <a:t>follow</a:t>
            </a:r>
            <a:r>
              <a:rPr lang="it-IT" sz="1400" dirty="0">
                <a:latin typeface="Calibri" panose="020F0502020204030204" pitchFamily="34" charset="0"/>
              </a:rPr>
              <a:t> up</a:t>
            </a:r>
            <a:r>
              <a:rPr lang="it-IT" sz="1400" b="0" dirty="0">
                <a:latin typeface="Calibri" panose="020F0502020204030204" pitchFamily="34" charset="0"/>
              </a:rPr>
              <a:t>" a seguito dell'acquisto (newsletter, opuscoli, brochure informative)</a:t>
            </a:r>
          </a:p>
        </p:txBody>
      </p:sp>
      <p:sp>
        <p:nvSpPr>
          <p:cNvPr id="53" name="CasellaDiTesto 52"/>
          <p:cNvSpPr txBox="1">
            <a:spLocks noChangeArrowheads="1"/>
          </p:cNvSpPr>
          <p:nvPr/>
        </p:nvSpPr>
        <p:spPr bwMode="auto">
          <a:xfrm>
            <a:off x="7707150" y="5298013"/>
            <a:ext cx="109196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24,5</a:t>
            </a:r>
          </a:p>
        </p:txBody>
      </p:sp>
      <p:pic>
        <p:nvPicPr>
          <p:cNvPr id="8202" name="Picture 10" descr="http://www.francescocecchetti.it/site/wp-content/uploads/2015/04/ICONA_0008_Oggetto-vettoriale-avanzato-480x47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02" y="5324899"/>
            <a:ext cx="659777" cy="654114"/>
          </a:xfrm>
          <a:prstGeom prst="rect">
            <a:avLst/>
          </a:prstGeom>
          <a:noFill/>
          <a:extLst>
            <a:ext uri="{909E8E84-426E-40DD-AFC4-6F175D3DCCD1}">
              <a14:hiddenFill xmlns:a14="http://schemas.microsoft.com/office/drawing/2010/main">
                <a:solidFill>
                  <a:srgbClr val="FFFFFF"/>
                </a:solidFill>
              </a14:hiddenFill>
            </a:ext>
          </a:extLst>
        </p:spPr>
      </p:pic>
      <p:sp>
        <p:nvSpPr>
          <p:cNvPr id="55" name="Rettangolo 54"/>
          <p:cNvSpPr/>
          <p:nvPr/>
        </p:nvSpPr>
        <p:spPr>
          <a:xfrm>
            <a:off x="827584" y="4505352"/>
            <a:ext cx="2396215" cy="1323439"/>
          </a:xfrm>
          <a:prstGeom prst="rect">
            <a:avLst/>
          </a:prstGeom>
        </p:spPr>
        <p:txBody>
          <a:bodyPr wrap="square">
            <a:spAutoFit/>
          </a:bodyPr>
          <a:lstStyle/>
          <a:p>
            <a:pPr fontAlgn="ctr"/>
            <a:r>
              <a:rPr lang="it-IT" sz="1600" b="0" i="1" dirty="0">
                <a:latin typeface="Calibri" panose="020F0502020204030204" pitchFamily="34" charset="0"/>
              </a:rPr>
              <a:t>Circa la metà di questi, considera «</a:t>
            </a:r>
            <a:r>
              <a:rPr lang="it-IT" sz="1600" i="1" dirty="0">
                <a:latin typeface="Calibri" panose="020F0502020204030204" pitchFamily="34" charset="0"/>
              </a:rPr>
              <a:t>molto forte</a:t>
            </a:r>
            <a:r>
              <a:rPr lang="it-IT" sz="1600" b="0" i="1" dirty="0">
                <a:latin typeface="Calibri" panose="020F0502020204030204" pitchFamily="34" charset="0"/>
              </a:rPr>
              <a:t>» il cambiamento nel comportamento di acquisto dei consumatori.</a:t>
            </a:r>
            <a:endParaRPr lang="it-IT" sz="1600" b="0" i="1" dirty="0">
              <a:solidFill>
                <a:srgbClr val="000000"/>
              </a:solidFill>
              <a:latin typeface="Calibri" panose="020F0502020204030204" pitchFamily="34" charset="0"/>
            </a:endParaRPr>
          </a:p>
        </p:txBody>
      </p:sp>
      <p:sp>
        <p:nvSpPr>
          <p:cNvPr id="24" name="Rettangolo 23"/>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01183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https://image.freepik.com/vettori-gratuito/semplice-piccola-icona-a-forma-di-materiale-vettoriale_23-2147490159.jpg"/>
          <p:cNvPicPr>
            <a:picLocks noChangeAspect="1" noChangeArrowheads="1"/>
          </p:cNvPicPr>
          <p:nvPr/>
        </p:nvPicPr>
        <p:blipFill rotWithShape="1">
          <a:blip r:embed="rId2">
            <a:extLst>
              <a:ext uri="{28A0092B-C50C-407E-A947-70E740481C1C}">
                <a14:useLocalDpi xmlns:a14="http://schemas.microsoft.com/office/drawing/2010/main" val="0"/>
              </a:ext>
            </a:extLst>
          </a:blip>
          <a:srcRect l="42719" t="17626" r="45415" b="68112"/>
          <a:stretch/>
        </p:blipFill>
        <p:spPr bwMode="auto">
          <a:xfrm>
            <a:off x="6866049" y="3174767"/>
            <a:ext cx="574397" cy="6903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image.freepik.com/vettori-gratuito/semplice-piccola-icona-a-forma-di-materiale-vettoriale_23-2147490159.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03" t="58798" r="31912" b="28111"/>
          <a:stretch/>
        </p:blipFill>
        <p:spPr bwMode="auto">
          <a:xfrm>
            <a:off x="6321316" y="2915076"/>
            <a:ext cx="575300" cy="633672"/>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352962"/>
            <a:ext cx="85950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La Sua impresa ha diversificato </a:t>
            </a:r>
            <a:r>
              <a:rPr lang="it-IT" sz="2000" u="sng" dirty="0">
                <a:latin typeface="Calibri" panose="020F0502020204030204" pitchFamily="34" charset="0"/>
              </a:rPr>
              <a:t>l’approccio alla vendita</a:t>
            </a:r>
            <a:r>
              <a:rPr lang="it-IT" sz="2000" dirty="0">
                <a:latin typeface="Calibri" panose="020F0502020204030204" pitchFamily="34" charset="0"/>
              </a:rPr>
              <a:t> </a:t>
            </a:r>
            <a:r>
              <a:rPr lang="it-IT" sz="2000" b="0" dirty="0">
                <a:latin typeface="Calibri" panose="020F0502020204030204" pitchFamily="34" charset="0"/>
              </a:rPr>
              <a:t>appoggiandosi sui seguenti canali digitali? </a:t>
            </a:r>
            <a:r>
              <a:rPr lang="it-IT" sz="2000" dirty="0">
                <a:solidFill>
                  <a:srgbClr val="1F497D"/>
                </a:solidFill>
                <a:latin typeface="Calibri" panose="020F0502020204030204" pitchFamily="34" charset="0"/>
              </a:rPr>
              <a:t>(ITALIA)</a:t>
            </a:r>
            <a:endParaRPr lang="it-IT" sz="2000" b="0" dirty="0">
              <a:latin typeface="Calibri" panose="020F0502020204030204" pitchFamily="34" charset="0"/>
            </a:endParaRPr>
          </a:p>
        </p:txBody>
      </p:sp>
      <p:sp>
        <p:nvSpPr>
          <p:cNvPr id="7"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…d’altra parte, la metà dei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non si è fatto trovare impreparato, diversificando l’approccio alla vendita puntando anche sui canali digitali…</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9" name="Text Box 49"/>
          <p:cNvSpPr txBox="1">
            <a:spLocks noChangeArrowheads="1"/>
          </p:cNvSpPr>
          <p:nvPr/>
        </p:nvSpPr>
        <p:spPr bwMode="auto">
          <a:xfrm>
            <a:off x="228600" y="6224060"/>
            <a:ext cx="8839200" cy="389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17" name="Picture 4" descr="http://www.graphicsfuel.com/wp-content/uploads/2013/03/20-social-media-ic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818" t="2919" r="27762" b="52000"/>
          <a:stretch/>
        </p:blipFill>
        <p:spPr bwMode="auto">
          <a:xfrm>
            <a:off x="882565" y="3252399"/>
            <a:ext cx="571069" cy="6510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graphicsfuel.com/wp-content/uploads/2013/03/20-social-media-ic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40" t="3833" r="73606" b="51971"/>
          <a:stretch/>
        </p:blipFill>
        <p:spPr bwMode="auto">
          <a:xfrm>
            <a:off x="1183756" y="2703032"/>
            <a:ext cx="569323" cy="6382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graphicsfuel.com/wp-content/uploads/2013/03/20-social-media-ic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27720" t="4727" r="49601" b="51077"/>
          <a:stretch/>
        </p:blipFill>
        <p:spPr bwMode="auto">
          <a:xfrm>
            <a:off x="493745" y="2703032"/>
            <a:ext cx="604662" cy="638253"/>
          </a:xfrm>
          <a:prstGeom prst="rect">
            <a:avLst/>
          </a:prstGeom>
          <a:noFill/>
          <a:extLst>
            <a:ext uri="{909E8E84-426E-40DD-AFC4-6F175D3DCCD1}">
              <a14:hiddenFill xmlns:a14="http://schemas.microsoft.com/office/drawing/2010/main">
                <a:solidFill>
                  <a:srgbClr val="FFFFFF"/>
                </a:solidFill>
              </a14:hiddenFill>
            </a:ext>
          </a:extLst>
        </p:spPr>
      </p:pic>
      <p:sp>
        <p:nvSpPr>
          <p:cNvPr id="25" name="Rettangolo 24"/>
          <p:cNvSpPr/>
          <p:nvPr/>
        </p:nvSpPr>
        <p:spPr>
          <a:xfrm>
            <a:off x="395536" y="2301102"/>
            <a:ext cx="2579129" cy="400110"/>
          </a:xfrm>
          <a:prstGeom prst="rect">
            <a:avLst/>
          </a:prstGeom>
        </p:spPr>
        <p:txBody>
          <a:bodyPr wrap="square">
            <a:spAutoFit/>
          </a:bodyPr>
          <a:lstStyle/>
          <a:p>
            <a:pPr fontAlgn="ctr"/>
            <a:r>
              <a:rPr lang="it-IT" sz="2000" dirty="0">
                <a:latin typeface="Calibri" panose="020F0502020204030204" pitchFamily="34" charset="0"/>
              </a:rPr>
              <a:t>Social Network</a:t>
            </a:r>
            <a:endParaRPr lang="it-IT" sz="2000" dirty="0">
              <a:solidFill>
                <a:srgbClr val="000000"/>
              </a:solidFill>
              <a:latin typeface="Calibri" panose="020F0502020204030204" pitchFamily="34" charset="0"/>
            </a:endParaRPr>
          </a:p>
        </p:txBody>
      </p:sp>
      <p:sp>
        <p:nvSpPr>
          <p:cNvPr id="26" name="CasellaDiTesto 25"/>
          <p:cNvSpPr txBox="1">
            <a:spLocks noChangeArrowheads="1"/>
          </p:cNvSpPr>
          <p:nvPr/>
        </p:nvSpPr>
        <p:spPr bwMode="auto">
          <a:xfrm>
            <a:off x="1743923" y="3097287"/>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51,0</a:t>
            </a:r>
          </a:p>
        </p:txBody>
      </p:sp>
      <p:sp>
        <p:nvSpPr>
          <p:cNvPr id="6" name="Rettangolo arrotondato 5"/>
          <p:cNvSpPr/>
          <p:nvPr/>
        </p:nvSpPr>
        <p:spPr bwMode="auto">
          <a:xfrm>
            <a:off x="342022" y="227687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7" name="Picture 6" descr="http://www.acrosscommunication.it/demo_wp/wp-content/uploads/2014/07/icona_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9913" y="3076686"/>
            <a:ext cx="677705" cy="677706"/>
          </a:xfrm>
          <a:prstGeom prst="rect">
            <a:avLst/>
          </a:prstGeom>
          <a:noFill/>
          <a:extLst>
            <a:ext uri="{909E8E84-426E-40DD-AFC4-6F175D3DCCD1}">
              <a14:hiddenFill xmlns:a14="http://schemas.microsoft.com/office/drawing/2010/main">
                <a:solidFill>
                  <a:srgbClr val="FFFFFF"/>
                </a:solidFill>
              </a14:hiddenFill>
            </a:ext>
          </a:extLst>
        </p:spPr>
      </p:pic>
      <p:sp>
        <p:nvSpPr>
          <p:cNvPr id="48" name="Rettangolo 47"/>
          <p:cNvSpPr/>
          <p:nvPr/>
        </p:nvSpPr>
        <p:spPr>
          <a:xfrm>
            <a:off x="3329370" y="2301102"/>
            <a:ext cx="2534954" cy="707886"/>
          </a:xfrm>
          <a:prstGeom prst="rect">
            <a:avLst/>
          </a:prstGeom>
        </p:spPr>
        <p:txBody>
          <a:bodyPr wrap="square">
            <a:spAutoFit/>
          </a:bodyPr>
          <a:lstStyle/>
          <a:p>
            <a:pPr fontAlgn="ctr"/>
            <a:r>
              <a:rPr lang="it-IT" sz="2000" dirty="0">
                <a:latin typeface="Calibri" panose="020F0502020204030204" pitchFamily="34" charset="0"/>
              </a:rPr>
              <a:t>Sito internet dell’impresa</a:t>
            </a:r>
            <a:endParaRPr lang="it-IT" sz="2000" dirty="0">
              <a:solidFill>
                <a:srgbClr val="000000"/>
              </a:solidFill>
              <a:latin typeface="Calibri" panose="020F0502020204030204" pitchFamily="34" charset="0"/>
            </a:endParaRPr>
          </a:p>
        </p:txBody>
      </p:sp>
      <p:sp>
        <p:nvSpPr>
          <p:cNvPr id="49" name="CasellaDiTesto 48"/>
          <p:cNvSpPr txBox="1">
            <a:spLocks noChangeArrowheads="1"/>
          </p:cNvSpPr>
          <p:nvPr/>
        </p:nvSpPr>
        <p:spPr bwMode="auto">
          <a:xfrm>
            <a:off x="4677758" y="3097287"/>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50,3</a:t>
            </a:r>
          </a:p>
        </p:txBody>
      </p:sp>
      <p:sp>
        <p:nvSpPr>
          <p:cNvPr id="50" name="Rettangolo arrotondato 49"/>
          <p:cNvSpPr/>
          <p:nvPr/>
        </p:nvSpPr>
        <p:spPr bwMode="auto">
          <a:xfrm>
            <a:off x="3275856" y="227687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2" name="Rettangolo 51"/>
          <p:cNvSpPr/>
          <p:nvPr/>
        </p:nvSpPr>
        <p:spPr>
          <a:xfrm>
            <a:off x="6223028" y="2301102"/>
            <a:ext cx="2477115" cy="707886"/>
          </a:xfrm>
          <a:prstGeom prst="rect">
            <a:avLst/>
          </a:prstGeom>
        </p:spPr>
        <p:txBody>
          <a:bodyPr wrap="square">
            <a:spAutoFit/>
          </a:bodyPr>
          <a:lstStyle/>
          <a:p>
            <a:pPr fontAlgn="ctr"/>
            <a:r>
              <a:rPr lang="it-IT" sz="2000" dirty="0">
                <a:latin typeface="Calibri" panose="020F0502020204030204" pitchFamily="34" charset="0"/>
              </a:rPr>
              <a:t>Inserzioni/annunci su siti internet dedicati</a:t>
            </a:r>
          </a:p>
        </p:txBody>
      </p:sp>
      <p:sp>
        <p:nvSpPr>
          <p:cNvPr id="53" name="CasellaDiTesto 52"/>
          <p:cNvSpPr txBox="1">
            <a:spLocks noChangeArrowheads="1"/>
          </p:cNvSpPr>
          <p:nvPr/>
        </p:nvSpPr>
        <p:spPr bwMode="auto">
          <a:xfrm>
            <a:off x="7571417" y="3097287"/>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47,8</a:t>
            </a:r>
          </a:p>
        </p:txBody>
      </p:sp>
      <p:sp>
        <p:nvSpPr>
          <p:cNvPr id="55" name="Rettangolo arrotondato 54"/>
          <p:cNvSpPr/>
          <p:nvPr/>
        </p:nvSpPr>
        <p:spPr bwMode="auto">
          <a:xfrm>
            <a:off x="6169514" y="227687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0" name="Picture 2" descr="http://blog.mailup.it/wp-content/uploads/mailup-QRcod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85" y="5057561"/>
            <a:ext cx="628629" cy="625797"/>
          </a:xfrm>
          <a:prstGeom prst="rect">
            <a:avLst/>
          </a:prstGeom>
          <a:noFill/>
          <a:extLst>
            <a:ext uri="{909E8E84-426E-40DD-AFC4-6F175D3DCCD1}">
              <a14:hiddenFill xmlns:a14="http://schemas.microsoft.com/office/drawing/2010/main">
                <a:solidFill>
                  <a:srgbClr val="FFFFFF"/>
                </a:solidFill>
              </a14:hiddenFill>
            </a:ext>
          </a:extLst>
        </p:spPr>
      </p:pic>
      <p:sp>
        <p:nvSpPr>
          <p:cNvPr id="59" name="Rettangolo 58"/>
          <p:cNvSpPr/>
          <p:nvPr/>
        </p:nvSpPr>
        <p:spPr>
          <a:xfrm>
            <a:off x="395536" y="4309822"/>
            <a:ext cx="2579129" cy="707886"/>
          </a:xfrm>
          <a:prstGeom prst="rect">
            <a:avLst/>
          </a:prstGeom>
        </p:spPr>
        <p:txBody>
          <a:bodyPr wrap="square">
            <a:spAutoFit/>
          </a:bodyPr>
          <a:lstStyle/>
          <a:p>
            <a:pPr fontAlgn="ctr"/>
            <a:r>
              <a:rPr lang="it-IT" sz="2000" dirty="0">
                <a:latin typeface="Calibri" panose="020F0502020204030204" pitchFamily="34" charset="0"/>
              </a:rPr>
              <a:t>Codici QR su giornali/riviste</a:t>
            </a:r>
            <a:endParaRPr lang="it-IT" sz="2000" dirty="0">
              <a:solidFill>
                <a:srgbClr val="000000"/>
              </a:solidFill>
              <a:latin typeface="Calibri" panose="020F0502020204030204" pitchFamily="34" charset="0"/>
            </a:endParaRPr>
          </a:p>
        </p:txBody>
      </p:sp>
      <p:sp>
        <p:nvSpPr>
          <p:cNvPr id="60" name="CasellaDiTesto 59"/>
          <p:cNvSpPr txBox="1">
            <a:spLocks noChangeArrowheads="1"/>
          </p:cNvSpPr>
          <p:nvPr/>
        </p:nvSpPr>
        <p:spPr bwMode="auto">
          <a:xfrm>
            <a:off x="1743924" y="5106007"/>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10,1</a:t>
            </a:r>
          </a:p>
        </p:txBody>
      </p:sp>
      <p:sp>
        <p:nvSpPr>
          <p:cNvPr id="61" name="Rettangolo arrotondato 60"/>
          <p:cNvSpPr/>
          <p:nvPr/>
        </p:nvSpPr>
        <p:spPr bwMode="auto">
          <a:xfrm>
            <a:off x="342022" y="428559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3" name="Rettangolo 62"/>
          <p:cNvSpPr/>
          <p:nvPr/>
        </p:nvSpPr>
        <p:spPr>
          <a:xfrm>
            <a:off x="3329370" y="4309822"/>
            <a:ext cx="2579129" cy="707886"/>
          </a:xfrm>
          <a:prstGeom prst="rect">
            <a:avLst/>
          </a:prstGeom>
        </p:spPr>
        <p:txBody>
          <a:bodyPr wrap="square">
            <a:spAutoFit/>
          </a:bodyPr>
          <a:lstStyle/>
          <a:p>
            <a:pPr fontAlgn="ctr"/>
            <a:r>
              <a:rPr lang="it-IT" sz="2000" dirty="0">
                <a:latin typeface="Calibri" panose="020F0502020204030204" pitchFamily="34" charset="0"/>
              </a:rPr>
              <a:t>Applicazioni responsive su </a:t>
            </a:r>
            <a:r>
              <a:rPr lang="it-IT" sz="2000" dirty="0" err="1">
                <a:latin typeface="Calibri" panose="020F0502020204030204" pitchFamily="34" charset="0"/>
              </a:rPr>
              <a:t>device</a:t>
            </a:r>
            <a:endParaRPr lang="it-IT" sz="2000" dirty="0">
              <a:solidFill>
                <a:srgbClr val="000000"/>
              </a:solidFill>
              <a:latin typeface="Calibri" panose="020F0502020204030204" pitchFamily="34" charset="0"/>
            </a:endParaRPr>
          </a:p>
        </p:txBody>
      </p:sp>
      <p:sp>
        <p:nvSpPr>
          <p:cNvPr id="64" name="CasellaDiTesto 63"/>
          <p:cNvSpPr txBox="1">
            <a:spLocks noChangeArrowheads="1"/>
          </p:cNvSpPr>
          <p:nvPr/>
        </p:nvSpPr>
        <p:spPr bwMode="auto">
          <a:xfrm>
            <a:off x="4960766" y="5106007"/>
            <a:ext cx="8964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6,9</a:t>
            </a:r>
          </a:p>
        </p:txBody>
      </p:sp>
      <p:sp>
        <p:nvSpPr>
          <p:cNvPr id="65" name="Rettangolo arrotondato 64"/>
          <p:cNvSpPr/>
          <p:nvPr/>
        </p:nvSpPr>
        <p:spPr bwMode="auto">
          <a:xfrm>
            <a:off x="3275856" y="428559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66" name="Picture 6" descr="http://www.anapi.com/web/wp-content/uploads/2013/11/compatib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1662" y="4953432"/>
            <a:ext cx="854645" cy="854645"/>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22"/>
          <p:cNvSpPr txBox="1">
            <a:spLocks noChangeArrowheads="1"/>
          </p:cNvSpPr>
          <p:nvPr/>
        </p:nvSpPr>
        <p:spPr bwMode="auto">
          <a:xfrm>
            <a:off x="6169428" y="4246308"/>
            <a:ext cx="2806028"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800" dirty="0">
                <a:latin typeface="Calibri" panose="020F0502020204030204" pitchFamily="34" charset="0"/>
              </a:rPr>
              <a:t>Il 65% dei rivenditori si appoggia ai siti e alle iniziative sul web condotte dalla casa madre per diversificare l’approccio alla vendita sui canali digitali.</a:t>
            </a:r>
          </a:p>
        </p:txBody>
      </p:sp>
      <p:sp>
        <p:nvSpPr>
          <p:cNvPr id="29" name="Rettangolo 28"/>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79583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223256"/>
            <a:ext cx="85950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Nella Sua impresa, esistono oggi </a:t>
            </a:r>
            <a:r>
              <a:rPr lang="it-IT" sz="2000" u="sng" dirty="0">
                <a:latin typeface="Calibri" panose="020F0502020204030204" pitchFamily="34" charset="0"/>
              </a:rPr>
              <a:t>figure professionali preposte a questo tipo di vendita</a:t>
            </a:r>
            <a:r>
              <a:rPr lang="it-IT" sz="2000" b="0" dirty="0">
                <a:latin typeface="Calibri" panose="020F0502020204030204" pitchFamily="34" charset="0"/>
              </a:rPr>
              <a:t>? </a:t>
            </a:r>
            <a:r>
              <a:rPr lang="it-IT" sz="2000" dirty="0">
                <a:solidFill>
                  <a:srgbClr val="1F497D"/>
                </a:solidFill>
                <a:latin typeface="Calibri" panose="020F0502020204030204" pitchFamily="34" charset="0"/>
              </a:rPr>
              <a:t>(ITALIA)</a:t>
            </a:r>
            <a:endParaRPr lang="it-IT" sz="2000" b="0" dirty="0">
              <a:latin typeface="Calibri" panose="020F0502020204030204" pitchFamily="34" charset="0"/>
            </a:endParaRPr>
          </a:p>
        </p:txBody>
      </p:sp>
      <p:sp>
        <p:nvSpPr>
          <p:cNvPr id="5" name="Text Box 49"/>
          <p:cNvSpPr txBox="1">
            <a:spLocks noChangeArrowheads="1"/>
          </p:cNvSpPr>
          <p:nvPr/>
        </p:nvSpPr>
        <p:spPr bwMode="auto">
          <a:xfrm>
            <a:off x="228600" y="6224060"/>
            <a:ext cx="8839200" cy="389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un cambio di approccio comporta anche un adeguamento delle figure professionali in organico…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7" name="Text Box 22"/>
          <p:cNvSpPr txBox="1">
            <a:spLocks noChangeArrowheads="1"/>
          </p:cNvSpPr>
          <p:nvPr/>
        </p:nvSpPr>
        <p:spPr bwMode="auto">
          <a:xfrm>
            <a:off x="81000" y="2660658"/>
            <a:ext cx="2552754"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0"/>
              </a:spcBef>
            </a:pPr>
            <a:r>
              <a:rPr lang="it-IT" altLang="it-IT" sz="1500" b="0" dirty="0">
                <a:latin typeface="Calibri" panose="020F0502020204030204" pitchFamily="34" charset="0"/>
              </a:rPr>
              <a:t>I rivenditori che </a:t>
            </a:r>
            <a:r>
              <a:rPr lang="it-IT" altLang="it-IT" sz="1500" u="sng" dirty="0">
                <a:solidFill>
                  <a:srgbClr val="FF0000"/>
                </a:solidFill>
                <a:latin typeface="Calibri" panose="020F0502020204030204" pitchFamily="34" charset="0"/>
              </a:rPr>
              <a:t>non si sono dotati di personale specificatamente dedicato ai nuovi approcci di vendita </a:t>
            </a:r>
            <a:r>
              <a:rPr lang="it-IT" altLang="it-IT" sz="1500" b="0" dirty="0">
                <a:latin typeface="Calibri" panose="020F0502020204030204" pitchFamily="34" charset="0"/>
              </a:rPr>
              <a:t>colgono comunque le nuove opportunità commerciali provenienti dal mondo «digitale» attraverso le </a:t>
            </a:r>
            <a:r>
              <a:rPr lang="it-IT" altLang="it-IT" sz="1500" dirty="0">
                <a:latin typeface="Calibri" panose="020F0502020204030204" pitchFamily="34" charset="0"/>
              </a:rPr>
              <a:t>risorse che solitamente svolgono anche altre attività </a:t>
            </a:r>
            <a:r>
              <a:rPr lang="it-IT" altLang="it-IT" sz="1500" b="0" dirty="0">
                <a:latin typeface="Calibri" panose="020F0502020204030204" pitchFamily="34" charset="0"/>
              </a:rPr>
              <a:t>(es. segretaria, venditori tradizionali).</a:t>
            </a:r>
          </a:p>
        </p:txBody>
      </p:sp>
      <p:sp>
        <p:nvSpPr>
          <p:cNvPr id="34" name="CasellaDiTesto 33"/>
          <p:cNvSpPr txBox="1">
            <a:spLocks noChangeArrowheads="1"/>
          </p:cNvSpPr>
          <p:nvPr/>
        </p:nvSpPr>
        <p:spPr bwMode="auto">
          <a:xfrm>
            <a:off x="5823588" y="4421843"/>
            <a:ext cx="9124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36,0</a:t>
            </a:r>
          </a:p>
        </p:txBody>
      </p:sp>
      <p:sp>
        <p:nvSpPr>
          <p:cNvPr id="31" name="Rettangolo 30"/>
          <p:cNvSpPr/>
          <p:nvPr/>
        </p:nvSpPr>
        <p:spPr>
          <a:xfrm>
            <a:off x="6781802" y="4237177"/>
            <a:ext cx="2182686" cy="954107"/>
          </a:xfrm>
          <a:prstGeom prst="rect">
            <a:avLst/>
          </a:prstGeom>
        </p:spPr>
        <p:txBody>
          <a:bodyPr wrap="square">
            <a:spAutoFit/>
          </a:bodyPr>
          <a:lstStyle/>
          <a:p>
            <a:r>
              <a:rPr lang="it-IT" sz="1400" b="0" dirty="0">
                <a:solidFill>
                  <a:srgbClr val="1F4E79"/>
                </a:solidFill>
                <a:latin typeface="Calibri" panose="020F0502020204030204" pitchFamily="34" charset="0"/>
              </a:rPr>
              <a:t>Si tratta di figure ricoperte da </a:t>
            </a:r>
            <a:r>
              <a:rPr lang="it-IT" sz="1400" u="sng" dirty="0">
                <a:solidFill>
                  <a:srgbClr val="1F4E79"/>
                </a:solidFill>
                <a:latin typeface="Calibri" panose="020F0502020204030204" pitchFamily="34" charset="0"/>
              </a:rPr>
              <a:t>personale assunto appositamente</a:t>
            </a:r>
            <a:r>
              <a:rPr lang="it-IT" sz="1400" b="0" dirty="0">
                <a:solidFill>
                  <a:srgbClr val="1F4E79"/>
                </a:solidFill>
                <a:latin typeface="Calibri" panose="020F0502020204030204" pitchFamily="34" charset="0"/>
              </a:rPr>
              <a:t> per questo tipo di attività</a:t>
            </a:r>
          </a:p>
        </p:txBody>
      </p:sp>
      <p:sp>
        <p:nvSpPr>
          <p:cNvPr id="37" name="CasellaDiTesto 36"/>
          <p:cNvSpPr txBox="1">
            <a:spLocks noChangeArrowheads="1"/>
          </p:cNvSpPr>
          <p:nvPr/>
        </p:nvSpPr>
        <p:spPr bwMode="auto">
          <a:xfrm>
            <a:off x="5823588" y="3007056"/>
            <a:ext cx="9124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64,0</a:t>
            </a:r>
          </a:p>
        </p:txBody>
      </p:sp>
      <p:sp>
        <p:nvSpPr>
          <p:cNvPr id="38" name="Rettangolo 37"/>
          <p:cNvSpPr/>
          <p:nvPr/>
        </p:nvSpPr>
        <p:spPr>
          <a:xfrm>
            <a:off x="6781802" y="2714668"/>
            <a:ext cx="2182686" cy="1169551"/>
          </a:xfrm>
          <a:prstGeom prst="rect">
            <a:avLst/>
          </a:prstGeom>
        </p:spPr>
        <p:txBody>
          <a:bodyPr wrap="square">
            <a:spAutoFit/>
          </a:bodyPr>
          <a:lstStyle/>
          <a:p>
            <a:r>
              <a:rPr lang="it-IT" sz="1400" b="0" dirty="0">
                <a:solidFill>
                  <a:srgbClr val="1F4E79"/>
                </a:solidFill>
                <a:latin typeface="Calibri" panose="020F0502020204030204" pitchFamily="34" charset="0"/>
              </a:rPr>
              <a:t>Si tratta di figure ricoperte da </a:t>
            </a:r>
            <a:r>
              <a:rPr lang="it-IT" sz="1400" u="sng" dirty="0">
                <a:solidFill>
                  <a:srgbClr val="1F4E79"/>
                </a:solidFill>
                <a:latin typeface="Calibri" panose="020F0502020204030204" pitchFamily="34" charset="0"/>
              </a:rPr>
              <a:t>personale che in precedenza svolgeva un altro tipo di attività</a:t>
            </a:r>
            <a:r>
              <a:rPr lang="it-IT" sz="1400" b="0" dirty="0">
                <a:solidFill>
                  <a:srgbClr val="1F4E79"/>
                </a:solidFill>
                <a:latin typeface="Calibri" panose="020F0502020204030204" pitchFamily="34" charset="0"/>
              </a:rPr>
              <a:t> (riconversione di ruolo)</a:t>
            </a:r>
          </a:p>
        </p:txBody>
      </p:sp>
      <p:grpSp>
        <p:nvGrpSpPr>
          <p:cNvPr id="59" name="Gruppo 58"/>
          <p:cNvGrpSpPr/>
          <p:nvPr/>
        </p:nvGrpSpPr>
        <p:grpSpPr>
          <a:xfrm>
            <a:off x="2599693" y="2319004"/>
            <a:ext cx="3058018" cy="3420000"/>
            <a:chOff x="2815717" y="1953216"/>
            <a:chExt cx="3058018" cy="3420000"/>
          </a:xfrm>
        </p:grpSpPr>
        <p:pic>
          <p:nvPicPr>
            <p:cNvPr id="46" name="Immagine 45"/>
            <p:cNvPicPr>
              <a:picLocks noChangeAspect="1"/>
            </p:cNvPicPr>
            <p:nvPr/>
          </p:nvPicPr>
          <p:blipFill>
            <a:blip r:embed="rId2"/>
            <a:stretch>
              <a:fillRect/>
            </a:stretch>
          </p:blipFill>
          <p:spPr>
            <a:xfrm rot="2700000">
              <a:off x="2566500" y="2514284"/>
              <a:ext cx="2833933" cy="2335500"/>
            </a:xfrm>
            <a:prstGeom prst="rect">
              <a:avLst/>
            </a:prstGeom>
          </p:spPr>
        </p:pic>
        <p:sp>
          <p:nvSpPr>
            <p:cNvPr id="52" name="CasellaDiTesto 51"/>
            <p:cNvSpPr txBox="1">
              <a:spLocks noChangeArrowheads="1"/>
            </p:cNvSpPr>
            <p:nvPr/>
          </p:nvSpPr>
          <p:spPr bwMode="auto">
            <a:xfrm>
              <a:off x="2959682" y="3408653"/>
              <a:ext cx="86754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000" b="0" dirty="0">
                  <a:solidFill>
                    <a:schemeClr val="bg1"/>
                  </a:solidFill>
                  <a:latin typeface="Calibri" panose="020F0502020204030204" pitchFamily="34" charset="0"/>
                </a:rPr>
                <a:t>75,0</a:t>
              </a:r>
            </a:p>
          </p:txBody>
        </p:sp>
        <p:sp>
          <p:nvSpPr>
            <p:cNvPr id="57" name="Triangolo isoscele 56"/>
            <p:cNvSpPr/>
            <p:nvPr/>
          </p:nvSpPr>
          <p:spPr bwMode="auto">
            <a:xfrm rot="16200000">
              <a:off x="3205612" y="2763216"/>
              <a:ext cx="3420000" cy="1800000"/>
            </a:xfrm>
            <a:prstGeom prst="triangl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 name="CasellaDiTesto 8"/>
            <p:cNvSpPr txBox="1">
              <a:spLocks noChangeArrowheads="1"/>
            </p:cNvSpPr>
            <p:nvPr/>
          </p:nvSpPr>
          <p:spPr bwMode="auto">
            <a:xfrm>
              <a:off x="4789095" y="2911296"/>
              <a:ext cx="86754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000" dirty="0">
                  <a:solidFill>
                    <a:schemeClr val="bg1"/>
                  </a:solidFill>
                  <a:latin typeface="Calibri" panose="020F0502020204030204" pitchFamily="34" charset="0"/>
                </a:rPr>
                <a:t>25,0</a:t>
              </a:r>
            </a:p>
          </p:txBody>
        </p:sp>
        <p:sp>
          <p:nvSpPr>
            <p:cNvPr id="61" name="CasellaDiTesto 60"/>
            <p:cNvSpPr txBox="1">
              <a:spLocks noChangeArrowheads="1"/>
            </p:cNvSpPr>
            <p:nvPr/>
          </p:nvSpPr>
          <p:spPr bwMode="auto">
            <a:xfrm>
              <a:off x="4572000" y="3434488"/>
              <a:ext cx="130173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800" b="0" dirty="0">
                  <a:solidFill>
                    <a:schemeClr val="bg1"/>
                  </a:solidFill>
                  <a:latin typeface="Calibri" panose="020F0502020204030204" pitchFamily="34" charset="0"/>
                </a:rPr>
                <a:t>Esistono figure preposte</a:t>
              </a:r>
            </a:p>
          </p:txBody>
        </p:sp>
      </p:grpSp>
      <p:sp>
        <p:nvSpPr>
          <p:cNvPr id="63" name="Text Box 22"/>
          <p:cNvSpPr txBox="1">
            <a:spLocks noChangeArrowheads="1"/>
          </p:cNvSpPr>
          <p:nvPr/>
        </p:nvSpPr>
        <p:spPr bwMode="auto">
          <a:xfrm>
            <a:off x="5823588" y="2267054"/>
            <a:ext cx="25527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0"/>
              </a:spcBef>
            </a:pPr>
            <a:r>
              <a:rPr lang="it-IT" altLang="it-IT" sz="1800" i="1" dirty="0">
                <a:latin typeface="Calibri" panose="020F0502020204030204" pitchFamily="34" charset="0"/>
              </a:rPr>
              <a:t>Di cui…</a:t>
            </a:r>
          </a:p>
        </p:txBody>
      </p:sp>
      <p:sp>
        <p:nvSpPr>
          <p:cNvPr id="18" name="Rettangolo 17"/>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58195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dirty="0">
                <a:solidFill>
                  <a:srgbClr val="1F4E79"/>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struttura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imprese e case produttrici</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2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p:cNvPicPr>
            <a:picLocks noChangeAspect="1"/>
          </p:cNvPicPr>
          <p:nvPr/>
        </p:nvPicPr>
        <p:blipFill>
          <a:blip r:embed="rId2"/>
          <a:stretch>
            <a:fillRect/>
          </a:stretch>
        </p:blipFill>
        <p:spPr>
          <a:xfrm>
            <a:off x="4805893" y="1893554"/>
            <a:ext cx="3346683" cy="4271750"/>
          </a:xfrm>
          <a:prstGeom prst="rect">
            <a:avLst/>
          </a:prstGeom>
        </p:spPr>
      </p:pic>
      <p:sp>
        <p:nvSpPr>
          <p:cNvPr id="5" name="Text Box 49"/>
          <p:cNvSpPr txBox="1">
            <a:spLocks noChangeArrowheads="1"/>
          </p:cNvSpPr>
          <p:nvPr/>
        </p:nvSpPr>
        <p:spPr bwMode="auto">
          <a:xfrm>
            <a:off x="228600" y="6224060"/>
            <a:ext cx="8839200" cy="389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 fenomeno è accentuato prevalentemente presso i rivenditori di dimensioni più grandi e operativi nelle regioni del nord…</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2" name="Immagine 1"/>
          <p:cNvPicPr>
            <a:picLocks noChangeAspect="1"/>
          </p:cNvPicPr>
          <p:nvPr/>
        </p:nvPicPr>
        <p:blipFill>
          <a:blip r:embed="rId3"/>
          <a:stretch>
            <a:fillRect/>
          </a:stretch>
        </p:blipFill>
        <p:spPr>
          <a:xfrm>
            <a:off x="35496" y="908720"/>
            <a:ext cx="2392264" cy="2339595"/>
          </a:xfrm>
          <a:prstGeom prst="rect">
            <a:avLst/>
          </a:prstGeom>
        </p:spPr>
      </p:pic>
      <p:sp>
        <p:nvSpPr>
          <p:cNvPr id="25" name="CasellaDiTesto 24"/>
          <p:cNvSpPr txBox="1"/>
          <p:nvPr/>
        </p:nvSpPr>
        <p:spPr>
          <a:xfrm>
            <a:off x="5999587" y="1636304"/>
            <a:ext cx="2146451" cy="369332"/>
          </a:xfrm>
          <a:prstGeom prst="rect">
            <a:avLst/>
          </a:prstGeom>
          <a:noFill/>
        </p:spPr>
        <p:txBody>
          <a:bodyPr wrap="square" rtlCol="0">
            <a:spAutoFit/>
          </a:bodyPr>
          <a:lstStyle/>
          <a:p>
            <a:r>
              <a:rPr lang="it-IT" sz="1800" b="0" dirty="0">
                <a:latin typeface="Calibri" panose="020F0502020204030204" pitchFamily="34" charset="0"/>
              </a:rPr>
              <a:t>Nord Est</a:t>
            </a:r>
          </a:p>
        </p:txBody>
      </p:sp>
      <p:sp>
        <p:nvSpPr>
          <p:cNvPr id="30" name="CasellaDiTesto 29"/>
          <p:cNvSpPr txBox="1"/>
          <p:nvPr/>
        </p:nvSpPr>
        <p:spPr>
          <a:xfrm>
            <a:off x="6288962" y="1980627"/>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26,5</a:t>
            </a:r>
            <a:endParaRPr lang="it-IT" sz="5400" b="0" dirty="0">
              <a:solidFill>
                <a:schemeClr val="bg1"/>
              </a:solidFill>
              <a:latin typeface="Calibri" panose="020F0502020204030204" pitchFamily="34" charset="0"/>
            </a:endParaRPr>
          </a:p>
        </p:txBody>
      </p:sp>
      <p:sp>
        <p:nvSpPr>
          <p:cNvPr id="27" name="CasellaDiTesto 26"/>
          <p:cNvSpPr txBox="1"/>
          <p:nvPr/>
        </p:nvSpPr>
        <p:spPr>
          <a:xfrm>
            <a:off x="7429703" y="4355812"/>
            <a:ext cx="1534785" cy="369332"/>
          </a:xfrm>
          <a:prstGeom prst="rect">
            <a:avLst/>
          </a:prstGeom>
          <a:noFill/>
        </p:spPr>
        <p:txBody>
          <a:bodyPr wrap="square" rtlCol="0">
            <a:spAutoFit/>
          </a:bodyPr>
          <a:lstStyle/>
          <a:p>
            <a:r>
              <a:rPr lang="it-IT" sz="1800" b="0" dirty="0">
                <a:latin typeface="Calibri" panose="020F0502020204030204" pitchFamily="34" charset="0"/>
              </a:rPr>
              <a:t>Sud e Isole</a:t>
            </a:r>
          </a:p>
        </p:txBody>
      </p:sp>
      <p:sp>
        <p:nvSpPr>
          <p:cNvPr id="33" name="CasellaDiTesto 32"/>
          <p:cNvSpPr txBox="1"/>
          <p:nvPr/>
        </p:nvSpPr>
        <p:spPr>
          <a:xfrm>
            <a:off x="7717454" y="4572013"/>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22,1</a:t>
            </a:r>
            <a:endParaRPr lang="it-IT" sz="5400" b="0" dirty="0">
              <a:solidFill>
                <a:srgbClr val="1F4E79"/>
              </a:solidFill>
              <a:latin typeface="Calibri" panose="020F0502020204030204" pitchFamily="34" charset="0"/>
            </a:endParaRPr>
          </a:p>
        </p:txBody>
      </p:sp>
      <p:sp>
        <p:nvSpPr>
          <p:cNvPr id="26" name="CasellaDiTesto 25"/>
          <p:cNvSpPr txBox="1"/>
          <p:nvPr/>
        </p:nvSpPr>
        <p:spPr>
          <a:xfrm>
            <a:off x="5703571" y="3373880"/>
            <a:ext cx="2146451" cy="369332"/>
          </a:xfrm>
          <a:prstGeom prst="rect">
            <a:avLst/>
          </a:prstGeom>
          <a:noFill/>
        </p:spPr>
        <p:txBody>
          <a:bodyPr wrap="square" rtlCol="0">
            <a:spAutoFit/>
          </a:bodyPr>
          <a:lstStyle/>
          <a:p>
            <a:r>
              <a:rPr lang="it-IT" sz="1800" b="0" dirty="0">
                <a:latin typeface="Calibri" panose="020F0502020204030204" pitchFamily="34" charset="0"/>
              </a:rPr>
              <a:t>Centro</a:t>
            </a:r>
          </a:p>
        </p:txBody>
      </p:sp>
      <p:sp>
        <p:nvSpPr>
          <p:cNvPr id="32" name="CasellaDiTesto 31"/>
          <p:cNvSpPr txBox="1"/>
          <p:nvPr/>
        </p:nvSpPr>
        <p:spPr>
          <a:xfrm>
            <a:off x="5999587" y="3598269"/>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20,6</a:t>
            </a:r>
            <a:endParaRPr lang="it-IT" sz="5400" b="0" dirty="0">
              <a:solidFill>
                <a:srgbClr val="1F4E79"/>
              </a:solidFill>
              <a:latin typeface="Calibri" panose="020F0502020204030204" pitchFamily="34" charset="0"/>
            </a:endParaRPr>
          </a:p>
        </p:txBody>
      </p:sp>
      <p:sp>
        <p:nvSpPr>
          <p:cNvPr id="24" name="CasellaDiTesto 23"/>
          <p:cNvSpPr txBox="1"/>
          <p:nvPr/>
        </p:nvSpPr>
        <p:spPr>
          <a:xfrm>
            <a:off x="4104600" y="1994502"/>
            <a:ext cx="2146451" cy="369332"/>
          </a:xfrm>
          <a:prstGeom prst="rect">
            <a:avLst/>
          </a:prstGeom>
          <a:noFill/>
        </p:spPr>
        <p:txBody>
          <a:bodyPr wrap="square" rtlCol="0">
            <a:spAutoFit/>
          </a:bodyPr>
          <a:lstStyle/>
          <a:p>
            <a:r>
              <a:rPr lang="it-IT" sz="1800" b="0" dirty="0">
                <a:latin typeface="Calibri" panose="020F0502020204030204" pitchFamily="34" charset="0"/>
              </a:rPr>
              <a:t>Nord Ovest</a:t>
            </a:r>
          </a:p>
        </p:txBody>
      </p:sp>
      <p:sp>
        <p:nvSpPr>
          <p:cNvPr id="29" name="CasellaDiTesto 28"/>
          <p:cNvSpPr txBox="1"/>
          <p:nvPr/>
        </p:nvSpPr>
        <p:spPr>
          <a:xfrm>
            <a:off x="4398419" y="2334570"/>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27,8</a:t>
            </a:r>
            <a:endParaRPr lang="it-IT" sz="5400" b="0" dirty="0">
              <a:solidFill>
                <a:schemeClr val="bg1"/>
              </a:solidFill>
              <a:latin typeface="Calibri" panose="020F0502020204030204" pitchFamily="34" charset="0"/>
            </a:endParaRPr>
          </a:p>
        </p:txBody>
      </p:sp>
      <p:sp>
        <p:nvSpPr>
          <p:cNvPr id="3" name="Freccia circolare a destra 2"/>
          <p:cNvSpPr/>
          <p:nvPr/>
        </p:nvSpPr>
        <p:spPr bwMode="auto">
          <a:xfrm>
            <a:off x="1726419" y="3245545"/>
            <a:ext cx="637071" cy="1317695"/>
          </a:xfrm>
          <a:prstGeom prst="curved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 name="Rettangolo 3"/>
          <p:cNvSpPr/>
          <p:nvPr/>
        </p:nvSpPr>
        <p:spPr bwMode="auto">
          <a:xfrm>
            <a:off x="2579648" y="1534042"/>
            <a:ext cx="6312832" cy="4631262"/>
          </a:xfrm>
          <a:prstGeom prst="rect">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arrotondato 35"/>
          <p:cNvSpPr/>
          <p:nvPr/>
        </p:nvSpPr>
        <p:spPr bwMode="auto">
          <a:xfrm>
            <a:off x="3747660" y="4155551"/>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39" name="CasellaDiTesto 38"/>
          <p:cNvSpPr txBox="1"/>
          <p:nvPr/>
        </p:nvSpPr>
        <p:spPr>
          <a:xfrm>
            <a:off x="3802104" y="4166148"/>
            <a:ext cx="683200"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10,1</a:t>
            </a:r>
          </a:p>
        </p:txBody>
      </p:sp>
      <p:sp>
        <p:nvSpPr>
          <p:cNvPr id="40" name="CasellaDiTesto 39"/>
          <p:cNvSpPr txBox="1"/>
          <p:nvPr/>
        </p:nvSpPr>
        <p:spPr>
          <a:xfrm>
            <a:off x="2738476" y="4166148"/>
            <a:ext cx="556563" cy="430887"/>
          </a:xfrm>
          <a:prstGeom prst="rect">
            <a:avLst/>
          </a:prstGeom>
          <a:noFill/>
        </p:spPr>
        <p:txBody>
          <a:bodyPr wrap="none" rtlCol="0">
            <a:spAutoFit/>
          </a:bodyPr>
          <a:lstStyle/>
          <a:p>
            <a:pPr algn="ctr"/>
            <a:r>
              <a:rPr lang="it-IT" sz="2200" dirty="0">
                <a:latin typeface="Calibri" panose="020F0502020204030204" pitchFamily="34" charset="0"/>
              </a:rPr>
              <a:t>1-9</a:t>
            </a:r>
          </a:p>
        </p:txBody>
      </p:sp>
      <p:sp>
        <p:nvSpPr>
          <p:cNvPr id="72" name="Rettangolo arrotondato 71"/>
          <p:cNvSpPr/>
          <p:nvPr/>
        </p:nvSpPr>
        <p:spPr bwMode="auto">
          <a:xfrm>
            <a:off x="3747660" y="4849127"/>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3" name="CasellaDiTesto 72"/>
          <p:cNvSpPr txBox="1"/>
          <p:nvPr/>
        </p:nvSpPr>
        <p:spPr>
          <a:xfrm>
            <a:off x="3802104" y="4859724"/>
            <a:ext cx="683200"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34,6</a:t>
            </a:r>
          </a:p>
        </p:txBody>
      </p:sp>
      <p:sp>
        <p:nvSpPr>
          <p:cNvPr id="74" name="CasellaDiTesto 73"/>
          <p:cNvSpPr txBox="1"/>
          <p:nvPr/>
        </p:nvSpPr>
        <p:spPr>
          <a:xfrm>
            <a:off x="2738476" y="4859724"/>
            <a:ext cx="841897" cy="430887"/>
          </a:xfrm>
          <a:prstGeom prst="rect">
            <a:avLst/>
          </a:prstGeom>
          <a:noFill/>
        </p:spPr>
        <p:txBody>
          <a:bodyPr wrap="none" rtlCol="0">
            <a:spAutoFit/>
          </a:bodyPr>
          <a:lstStyle/>
          <a:p>
            <a:pPr algn="ctr"/>
            <a:r>
              <a:rPr lang="it-IT" sz="2200" dirty="0">
                <a:latin typeface="Calibri" panose="020F0502020204030204" pitchFamily="34" charset="0"/>
              </a:rPr>
              <a:t>10-49</a:t>
            </a:r>
          </a:p>
        </p:txBody>
      </p:sp>
      <p:sp>
        <p:nvSpPr>
          <p:cNvPr id="75" name="Rettangolo arrotondato 74"/>
          <p:cNvSpPr/>
          <p:nvPr/>
        </p:nvSpPr>
        <p:spPr bwMode="auto">
          <a:xfrm>
            <a:off x="3747660" y="5497199"/>
            <a:ext cx="792088" cy="452081"/>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6" name="CasellaDiTesto 75"/>
          <p:cNvSpPr txBox="1"/>
          <p:nvPr/>
        </p:nvSpPr>
        <p:spPr>
          <a:xfrm>
            <a:off x="3802104" y="5507796"/>
            <a:ext cx="683200" cy="430887"/>
          </a:xfrm>
          <a:prstGeom prst="rect">
            <a:avLst/>
          </a:prstGeom>
          <a:noFill/>
        </p:spPr>
        <p:txBody>
          <a:bodyPr wrap="none" rtlCol="0">
            <a:spAutoFit/>
          </a:bodyPr>
          <a:lstStyle/>
          <a:p>
            <a:pPr algn="ctr"/>
            <a:r>
              <a:rPr lang="it-IT" sz="2200" b="0" dirty="0">
                <a:solidFill>
                  <a:schemeClr val="bg1"/>
                </a:solidFill>
                <a:latin typeface="Calibri" panose="020F0502020204030204" pitchFamily="34" charset="0"/>
              </a:rPr>
              <a:t>51,2</a:t>
            </a:r>
          </a:p>
        </p:txBody>
      </p:sp>
      <p:sp>
        <p:nvSpPr>
          <p:cNvPr id="77" name="CasellaDiTesto 76"/>
          <p:cNvSpPr txBox="1"/>
          <p:nvPr/>
        </p:nvSpPr>
        <p:spPr>
          <a:xfrm>
            <a:off x="2738476" y="5507796"/>
            <a:ext cx="611066" cy="430887"/>
          </a:xfrm>
          <a:prstGeom prst="rect">
            <a:avLst/>
          </a:prstGeom>
          <a:noFill/>
        </p:spPr>
        <p:txBody>
          <a:bodyPr wrap="none" rtlCol="0">
            <a:spAutoFit/>
          </a:bodyPr>
          <a:lstStyle/>
          <a:p>
            <a:pPr algn="ctr"/>
            <a:r>
              <a:rPr lang="it-IT" sz="2200" dirty="0">
                <a:latin typeface="Calibri" panose="020F0502020204030204" pitchFamily="34" charset="0"/>
              </a:rPr>
              <a:t>&gt;49</a:t>
            </a:r>
          </a:p>
        </p:txBody>
      </p:sp>
      <p:sp>
        <p:nvSpPr>
          <p:cNvPr id="78" name="CasellaDiTesto 77"/>
          <p:cNvSpPr txBox="1"/>
          <p:nvPr/>
        </p:nvSpPr>
        <p:spPr>
          <a:xfrm>
            <a:off x="2738476" y="3666510"/>
            <a:ext cx="2377336" cy="338554"/>
          </a:xfrm>
          <a:prstGeom prst="rect">
            <a:avLst/>
          </a:prstGeom>
          <a:noFill/>
        </p:spPr>
        <p:txBody>
          <a:bodyPr wrap="square" rtlCol="0">
            <a:spAutoFit/>
          </a:bodyPr>
          <a:lstStyle/>
          <a:p>
            <a:r>
              <a:rPr lang="it-IT" sz="1600" i="1" dirty="0">
                <a:latin typeface="Calibri" panose="020F0502020204030204" pitchFamily="34" charset="0"/>
              </a:rPr>
              <a:t>Analisi per dimensione</a:t>
            </a:r>
          </a:p>
        </p:txBody>
      </p:sp>
      <p:sp>
        <p:nvSpPr>
          <p:cNvPr id="31" name="CasellaDiTesto 30"/>
          <p:cNvSpPr txBox="1"/>
          <p:nvPr/>
        </p:nvSpPr>
        <p:spPr>
          <a:xfrm>
            <a:off x="217539" y="4221088"/>
            <a:ext cx="1603640" cy="1938992"/>
          </a:xfrm>
          <a:prstGeom prst="rect">
            <a:avLst/>
          </a:prstGeom>
          <a:noFill/>
        </p:spPr>
        <p:txBody>
          <a:bodyPr wrap="square" rtlCol="0">
            <a:spAutoFit/>
          </a:bodyPr>
          <a:lstStyle/>
          <a:p>
            <a:r>
              <a:rPr lang="it-IT" sz="1200" u="sng" dirty="0">
                <a:latin typeface="Calibri" panose="020F0502020204030204" pitchFamily="34" charset="0"/>
              </a:rPr>
              <a:t>Esempio di lettura</a:t>
            </a:r>
            <a:r>
              <a:rPr lang="it-IT" sz="1200" dirty="0">
                <a:latin typeface="Calibri" panose="020F0502020204030204" pitchFamily="34" charset="0"/>
              </a:rPr>
              <a:t>.</a:t>
            </a:r>
          </a:p>
          <a:p>
            <a:r>
              <a:rPr lang="it-IT" sz="1200" b="0" dirty="0">
                <a:latin typeface="Calibri" panose="020F0502020204030204" pitchFamily="34" charset="0"/>
              </a:rPr>
              <a:t>In Italia, il 25,0% dei rivenditori si appoggia a figure professionali preposte ai nuovi approcci alla vendita. Nel Nord Ovest, tale quota sale al 27,8%. Nel Centro, scende al 20,6%.</a:t>
            </a:r>
          </a:p>
        </p:txBody>
      </p:sp>
      <p:sp>
        <p:nvSpPr>
          <p:cNvPr id="34" name="Rettangolo 33"/>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612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bwMode="auto">
          <a:xfrm>
            <a:off x="486544" y="5045167"/>
            <a:ext cx="4104444" cy="1284863"/>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4" name="CasellaDiTesto 9"/>
          <p:cNvSpPr txBox="1">
            <a:spLocks noChangeArrowheads="1"/>
          </p:cNvSpPr>
          <p:nvPr/>
        </p:nvSpPr>
        <p:spPr bwMode="auto">
          <a:xfrm>
            <a:off x="342022" y="1008368"/>
            <a:ext cx="85950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Quanto è importante, per la Sua impresa, poter contare su </a:t>
            </a:r>
            <a:r>
              <a:rPr lang="it-IT" sz="1800" u="sng" dirty="0">
                <a:latin typeface="Calibri" panose="020F0502020204030204" pitchFamily="34" charset="0"/>
              </a:rPr>
              <a:t>personale interamente dedicato alle nuove tecnologie</a:t>
            </a:r>
            <a:r>
              <a:rPr lang="it-IT" sz="1800" dirty="0">
                <a:latin typeface="Calibri" panose="020F0502020204030204" pitchFamily="34" charset="0"/>
              </a:rPr>
              <a:t> </a:t>
            </a:r>
            <a:r>
              <a:rPr lang="it-IT" sz="1800" b="0" dirty="0">
                <a:latin typeface="Calibri" panose="020F0502020204030204" pitchFamily="34" charset="0"/>
              </a:rPr>
              <a:t>da impiegare nelle attività di commercializzazione? </a:t>
            </a:r>
            <a:br>
              <a:rPr lang="it-IT" sz="1800" b="0" dirty="0">
                <a:latin typeface="Calibri" panose="020F0502020204030204" pitchFamily="34" charset="0"/>
              </a:rPr>
            </a:br>
            <a:r>
              <a:rPr lang="it-IT" sz="1800" dirty="0">
                <a:solidFill>
                  <a:schemeClr val="bg1">
                    <a:lumMod val="50000"/>
                  </a:schemeClr>
                </a:solidFill>
                <a:latin typeface="Calibri" panose="020F0502020204030204" pitchFamily="34" charset="0"/>
              </a:rPr>
              <a:t>(ITALIA E AREE)</a:t>
            </a:r>
            <a:endParaRPr lang="it-IT" sz="1800" b="0" dirty="0">
              <a:latin typeface="Calibri" panose="020F0502020204030204" pitchFamily="34" charset="0"/>
            </a:endParaRPr>
          </a:p>
        </p:txBody>
      </p:sp>
      <p:sp>
        <p:nvSpPr>
          <p:cNvPr id="5"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…aspetto al quale i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sembrano conferire un’attenzione elevatissima…</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0" name="CasellaDiTesto 9"/>
          <p:cNvSpPr txBox="1">
            <a:spLocks noChangeArrowheads="1"/>
          </p:cNvSpPr>
          <p:nvPr/>
        </p:nvSpPr>
        <p:spPr bwMode="auto">
          <a:xfrm>
            <a:off x="1432845" y="2021092"/>
            <a:ext cx="141096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5400" b="0" dirty="0">
                <a:solidFill>
                  <a:srgbClr val="008000"/>
                </a:solidFill>
                <a:latin typeface="Calibri" panose="020F0502020204030204" pitchFamily="34" charset="0"/>
              </a:rPr>
              <a:t>61,7</a:t>
            </a:r>
          </a:p>
        </p:txBody>
      </p:sp>
      <p:sp>
        <p:nvSpPr>
          <p:cNvPr id="11" name="Text Box 22"/>
          <p:cNvSpPr txBox="1">
            <a:spLocks noChangeArrowheads="1"/>
          </p:cNvSpPr>
          <p:nvPr/>
        </p:nvSpPr>
        <p:spPr bwMode="auto">
          <a:xfrm>
            <a:off x="467543" y="3348486"/>
            <a:ext cx="4104457"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b="0" dirty="0">
                <a:latin typeface="Calibri" panose="020F0502020204030204" pitchFamily="34" charset="0"/>
              </a:rPr>
              <a:t>A prescindere dal fatto che già si appoggino o meno a personale interamente dedicato alle nuove tecnologie per l’attività di commercializzazione, il 61,7% dei rivenditori considera di fondamentale importanza disporre di risorse di questo tipo nel proprio organico. In particolare, sono gli operatori di dimensioni medie e grandi a pensarla in questo modo.</a:t>
            </a:r>
          </a:p>
        </p:txBody>
      </p:sp>
      <p:sp>
        <p:nvSpPr>
          <p:cNvPr id="13" name="Rettangolo 12"/>
          <p:cNvSpPr/>
          <p:nvPr/>
        </p:nvSpPr>
        <p:spPr>
          <a:xfrm>
            <a:off x="467543" y="2912259"/>
            <a:ext cx="4104457" cy="400110"/>
          </a:xfrm>
          <a:prstGeom prst="rect">
            <a:avLst/>
          </a:prstGeom>
        </p:spPr>
        <p:txBody>
          <a:bodyPr wrap="square">
            <a:spAutoFit/>
          </a:bodyPr>
          <a:lstStyle/>
          <a:p>
            <a:pPr fontAlgn="ctr"/>
            <a:r>
              <a:rPr lang="it-IT" sz="2000" dirty="0">
                <a:latin typeface="Calibri" panose="020F0502020204030204" pitchFamily="34" charset="0"/>
              </a:rPr>
              <a:t>«Molto» o «Abbastanza» importante</a:t>
            </a:r>
            <a:endParaRPr lang="it-IT" sz="2000" dirty="0">
              <a:solidFill>
                <a:srgbClr val="000000"/>
              </a:solidFill>
              <a:latin typeface="Calibri" panose="020F0502020204030204" pitchFamily="34" charset="0"/>
            </a:endParaRPr>
          </a:p>
        </p:txBody>
      </p:sp>
      <p:pic>
        <p:nvPicPr>
          <p:cNvPr id="2054" name="Picture 6" descr="http://cliparts.co/cliparts/8TE/jpX/8TEjpX4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4" y="1895249"/>
            <a:ext cx="957687" cy="957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asawuhrer.it/site/img/icona-semplici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9" y="5033576"/>
            <a:ext cx="684062" cy="681782"/>
          </a:xfrm>
          <a:prstGeom prst="rect">
            <a:avLst/>
          </a:prstGeom>
          <a:solidFill>
            <a:schemeClr val="bg1"/>
          </a:solidFill>
        </p:spPr>
      </p:pic>
      <p:sp>
        <p:nvSpPr>
          <p:cNvPr id="2" name="Rettangolo 1"/>
          <p:cNvSpPr/>
          <p:nvPr/>
        </p:nvSpPr>
        <p:spPr>
          <a:xfrm>
            <a:off x="1206830" y="5087434"/>
            <a:ext cx="3365170" cy="1200329"/>
          </a:xfrm>
          <a:prstGeom prst="rect">
            <a:avLst/>
          </a:prstGeom>
        </p:spPr>
        <p:txBody>
          <a:bodyPr wrap="square">
            <a:spAutoFit/>
          </a:bodyPr>
          <a:lstStyle/>
          <a:p>
            <a:pPr fontAlgn="ctr"/>
            <a:r>
              <a:rPr lang="it-IT" sz="1200" b="0" dirty="0">
                <a:solidFill>
                  <a:srgbClr val="1F4E79"/>
                </a:solidFill>
                <a:latin typeface="Calibri" panose="020F0502020204030204" pitchFamily="34" charset="0"/>
              </a:rPr>
              <a:t>Il mercato sembra aver recepito immediatamente le esigenze della domanda: </a:t>
            </a:r>
          </a:p>
          <a:p>
            <a:pPr fontAlgn="ctr"/>
            <a:r>
              <a:rPr lang="it-IT" sz="1200" u="sng" dirty="0">
                <a:solidFill>
                  <a:srgbClr val="1F4E79"/>
                </a:solidFill>
                <a:latin typeface="Calibri" panose="020F0502020204030204" pitchFamily="34" charset="0"/>
              </a:rPr>
              <a:t>il 65% dei rivenditori </a:t>
            </a:r>
            <a:r>
              <a:rPr lang="it-IT" sz="1200" b="0" dirty="0">
                <a:solidFill>
                  <a:srgbClr val="1F4E79"/>
                </a:solidFill>
                <a:latin typeface="Calibri" panose="020F0502020204030204" pitchFamily="34" charset="0"/>
              </a:rPr>
              <a:t>dichiara che reperire specialisti di vendita orientati alle nuove tecnologie digitali è, ad oggi, </a:t>
            </a:r>
            <a:r>
              <a:rPr lang="it-IT" sz="1200" u="sng" dirty="0">
                <a:solidFill>
                  <a:srgbClr val="1F4E79"/>
                </a:solidFill>
                <a:latin typeface="Calibri" panose="020F0502020204030204" pitchFamily="34" charset="0"/>
              </a:rPr>
              <a:t>«poco» o «per nulla» difficoltoso</a:t>
            </a:r>
            <a:r>
              <a:rPr lang="it-IT" sz="1200" dirty="0">
                <a:solidFill>
                  <a:srgbClr val="1F4E79"/>
                </a:solidFill>
                <a:latin typeface="Calibri" panose="020F0502020204030204" pitchFamily="34" charset="0"/>
              </a:rPr>
              <a:t>. </a:t>
            </a:r>
          </a:p>
        </p:txBody>
      </p:sp>
      <p:pic>
        <p:nvPicPr>
          <p:cNvPr id="16" name="Immagine 15"/>
          <p:cNvPicPr>
            <a:picLocks noChangeAspect="1"/>
          </p:cNvPicPr>
          <p:nvPr/>
        </p:nvPicPr>
        <p:blipFill>
          <a:blip r:embed="rId4"/>
          <a:stretch>
            <a:fillRect/>
          </a:stretch>
        </p:blipFill>
        <p:spPr>
          <a:xfrm>
            <a:off x="5711794" y="2281895"/>
            <a:ext cx="3042439" cy="3883409"/>
          </a:xfrm>
          <a:prstGeom prst="rect">
            <a:avLst/>
          </a:prstGeom>
        </p:spPr>
      </p:pic>
      <p:sp>
        <p:nvSpPr>
          <p:cNvPr id="17" name="CasellaDiTesto 16"/>
          <p:cNvSpPr txBox="1"/>
          <p:nvPr/>
        </p:nvSpPr>
        <p:spPr>
          <a:xfrm>
            <a:off x="6811717" y="1883482"/>
            <a:ext cx="1340900" cy="338554"/>
          </a:xfrm>
          <a:prstGeom prst="rect">
            <a:avLst/>
          </a:prstGeom>
          <a:noFill/>
        </p:spPr>
        <p:txBody>
          <a:bodyPr wrap="square" rtlCol="0">
            <a:spAutoFit/>
          </a:bodyPr>
          <a:lstStyle/>
          <a:p>
            <a:r>
              <a:rPr lang="it-IT" sz="1600" b="0" dirty="0">
                <a:latin typeface="Calibri" panose="020F0502020204030204" pitchFamily="34" charset="0"/>
              </a:rPr>
              <a:t>Nord Est</a:t>
            </a:r>
          </a:p>
        </p:txBody>
      </p:sp>
      <p:sp>
        <p:nvSpPr>
          <p:cNvPr id="18" name="CasellaDiTesto 17"/>
          <p:cNvSpPr txBox="1"/>
          <p:nvPr/>
        </p:nvSpPr>
        <p:spPr>
          <a:xfrm>
            <a:off x="6936272" y="2227805"/>
            <a:ext cx="1002197" cy="646331"/>
          </a:xfrm>
          <a:prstGeom prst="rect">
            <a:avLst/>
          </a:prstGeom>
          <a:solidFill>
            <a:srgbClr val="008000"/>
          </a:solidFill>
        </p:spPr>
        <p:txBody>
          <a:bodyPr wrap="none" rtlCol="0">
            <a:spAutoFit/>
          </a:bodyPr>
          <a:lstStyle>
            <a:defPPr>
              <a:defRPr lang="it-IT"/>
            </a:defPPr>
            <a:lvl1pPr algn="ctr">
              <a:defRPr sz="3600" b="0">
                <a:solidFill>
                  <a:schemeClr val="bg1"/>
                </a:solidFill>
                <a:latin typeface="Calibri" panose="020F0502020204030204" pitchFamily="34" charset="0"/>
              </a:defRPr>
            </a:lvl1pPr>
          </a:lstStyle>
          <a:p>
            <a:r>
              <a:rPr lang="it-IT" dirty="0"/>
              <a:t>67,0</a:t>
            </a:r>
          </a:p>
        </p:txBody>
      </p:sp>
      <p:sp>
        <p:nvSpPr>
          <p:cNvPr id="19" name="CasellaDiTesto 18"/>
          <p:cNvSpPr txBox="1"/>
          <p:nvPr/>
        </p:nvSpPr>
        <p:spPr>
          <a:xfrm>
            <a:off x="7740352" y="4549982"/>
            <a:ext cx="1125129" cy="338554"/>
          </a:xfrm>
          <a:prstGeom prst="rect">
            <a:avLst/>
          </a:prstGeom>
          <a:noFill/>
        </p:spPr>
        <p:txBody>
          <a:bodyPr wrap="square" rtlCol="0">
            <a:spAutoFit/>
          </a:bodyPr>
          <a:lstStyle/>
          <a:p>
            <a:r>
              <a:rPr lang="it-IT" sz="1600" b="0" dirty="0">
                <a:latin typeface="Calibri" panose="020F0502020204030204" pitchFamily="34" charset="0"/>
              </a:rPr>
              <a:t>Sud e Isole</a:t>
            </a:r>
          </a:p>
        </p:txBody>
      </p:sp>
      <p:sp>
        <p:nvSpPr>
          <p:cNvPr id="20" name="CasellaDiTesto 19"/>
          <p:cNvSpPr txBox="1"/>
          <p:nvPr/>
        </p:nvSpPr>
        <p:spPr>
          <a:xfrm>
            <a:off x="7863284" y="4766183"/>
            <a:ext cx="1002197" cy="646331"/>
          </a:xfrm>
          <a:prstGeom prst="rect">
            <a:avLst/>
          </a:prstGeom>
          <a:noFill/>
        </p:spPr>
        <p:txBody>
          <a:bodyPr wrap="none" rtlCol="0">
            <a:spAutoFit/>
          </a:bodyPr>
          <a:lstStyle/>
          <a:p>
            <a:pPr algn="ctr"/>
            <a:r>
              <a:rPr lang="it-IT" sz="3600" b="0" dirty="0">
                <a:solidFill>
                  <a:srgbClr val="008000"/>
                </a:solidFill>
                <a:latin typeface="Calibri" panose="020F0502020204030204" pitchFamily="34" charset="0"/>
              </a:rPr>
              <a:t>47,5</a:t>
            </a:r>
            <a:endParaRPr lang="it-IT" sz="4800" b="0" dirty="0">
              <a:solidFill>
                <a:srgbClr val="008000"/>
              </a:solidFill>
              <a:latin typeface="Calibri" panose="020F0502020204030204" pitchFamily="34" charset="0"/>
            </a:endParaRPr>
          </a:p>
        </p:txBody>
      </p:sp>
      <p:sp>
        <p:nvSpPr>
          <p:cNvPr id="21" name="CasellaDiTesto 20"/>
          <p:cNvSpPr txBox="1"/>
          <p:nvPr/>
        </p:nvSpPr>
        <p:spPr>
          <a:xfrm>
            <a:off x="6401260" y="3568050"/>
            <a:ext cx="1340900" cy="338554"/>
          </a:xfrm>
          <a:prstGeom prst="rect">
            <a:avLst/>
          </a:prstGeom>
          <a:noFill/>
        </p:spPr>
        <p:txBody>
          <a:bodyPr wrap="square" rtlCol="0">
            <a:spAutoFit/>
          </a:bodyPr>
          <a:lstStyle/>
          <a:p>
            <a:r>
              <a:rPr lang="it-IT" sz="1600" b="0" dirty="0">
                <a:latin typeface="Calibri" panose="020F0502020204030204" pitchFamily="34" charset="0"/>
              </a:rPr>
              <a:t>Centro</a:t>
            </a:r>
          </a:p>
        </p:txBody>
      </p:sp>
      <p:sp>
        <p:nvSpPr>
          <p:cNvPr id="23" name="CasellaDiTesto 22"/>
          <p:cNvSpPr txBox="1"/>
          <p:nvPr/>
        </p:nvSpPr>
        <p:spPr>
          <a:xfrm>
            <a:off x="6532456" y="3792439"/>
            <a:ext cx="1002197" cy="646331"/>
          </a:xfrm>
          <a:prstGeom prst="rect">
            <a:avLst/>
          </a:prstGeom>
          <a:noFill/>
        </p:spPr>
        <p:txBody>
          <a:bodyPr wrap="none" rtlCol="0">
            <a:spAutoFit/>
          </a:bodyPr>
          <a:lstStyle/>
          <a:p>
            <a:pPr algn="ctr"/>
            <a:r>
              <a:rPr lang="it-IT" sz="3600" b="0" dirty="0">
                <a:solidFill>
                  <a:srgbClr val="008000"/>
                </a:solidFill>
                <a:latin typeface="Calibri" panose="020F0502020204030204" pitchFamily="34" charset="0"/>
              </a:rPr>
              <a:t>57,1</a:t>
            </a:r>
            <a:endParaRPr lang="it-IT" sz="4800" b="0" dirty="0">
              <a:solidFill>
                <a:srgbClr val="008000"/>
              </a:solidFill>
              <a:latin typeface="Calibri" panose="020F0502020204030204" pitchFamily="34" charset="0"/>
            </a:endParaRPr>
          </a:p>
        </p:txBody>
      </p:sp>
      <p:sp>
        <p:nvSpPr>
          <p:cNvPr id="24" name="CasellaDiTesto 23"/>
          <p:cNvSpPr txBox="1"/>
          <p:nvPr/>
        </p:nvSpPr>
        <p:spPr>
          <a:xfrm>
            <a:off x="5148064" y="2188672"/>
            <a:ext cx="1340900" cy="338554"/>
          </a:xfrm>
          <a:prstGeom prst="rect">
            <a:avLst/>
          </a:prstGeom>
          <a:noFill/>
        </p:spPr>
        <p:txBody>
          <a:bodyPr wrap="square" rtlCol="0">
            <a:spAutoFit/>
          </a:bodyPr>
          <a:lstStyle/>
          <a:p>
            <a:r>
              <a:rPr lang="it-IT" sz="1600" b="0" dirty="0">
                <a:latin typeface="Calibri" panose="020F0502020204030204" pitchFamily="34" charset="0"/>
              </a:rPr>
              <a:t>Nord Ovest</a:t>
            </a:r>
          </a:p>
        </p:txBody>
      </p:sp>
      <p:sp>
        <p:nvSpPr>
          <p:cNvPr id="25" name="CasellaDiTesto 24"/>
          <p:cNvSpPr txBox="1"/>
          <p:nvPr/>
        </p:nvSpPr>
        <p:spPr>
          <a:xfrm>
            <a:off x="5277063" y="2528740"/>
            <a:ext cx="1002197" cy="646331"/>
          </a:xfrm>
          <a:prstGeom prst="rect">
            <a:avLst/>
          </a:prstGeom>
          <a:solidFill>
            <a:srgbClr val="008000"/>
          </a:solidFill>
        </p:spPr>
        <p:txBody>
          <a:bodyPr wrap="none" rtlCol="0">
            <a:spAutoFit/>
          </a:bodyPr>
          <a:lstStyle/>
          <a:p>
            <a:pPr algn="ctr"/>
            <a:r>
              <a:rPr lang="it-IT" sz="3600" b="0" dirty="0">
                <a:solidFill>
                  <a:schemeClr val="bg1"/>
                </a:solidFill>
                <a:latin typeface="Calibri" panose="020F0502020204030204" pitchFamily="34" charset="0"/>
              </a:rPr>
              <a:t>67,3</a:t>
            </a:r>
            <a:endParaRPr lang="it-IT" sz="4800" b="0" dirty="0">
              <a:solidFill>
                <a:schemeClr val="bg1"/>
              </a:solidFill>
              <a:latin typeface="Calibri" panose="020F0502020204030204" pitchFamily="34" charset="0"/>
            </a:endParaRPr>
          </a:p>
        </p:txBody>
      </p:sp>
      <p:sp>
        <p:nvSpPr>
          <p:cNvPr id="3" name="Freccia a destra 2"/>
          <p:cNvSpPr/>
          <p:nvPr/>
        </p:nvSpPr>
        <p:spPr bwMode="auto">
          <a:xfrm>
            <a:off x="3234305" y="2446534"/>
            <a:ext cx="1387140" cy="415682"/>
          </a:xfrm>
          <a:prstGeom prst="right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8" name="Connettore diritto 7"/>
          <p:cNvCxnSpPr/>
          <p:nvPr/>
        </p:nvCxnSpPr>
        <p:spPr bwMode="auto">
          <a:xfrm>
            <a:off x="4948348" y="1989271"/>
            <a:ext cx="0" cy="4320049"/>
          </a:xfrm>
          <a:prstGeom prst="line">
            <a:avLst/>
          </a:prstGeom>
          <a:noFill/>
          <a:ln w="57150" cap="flat" cmpd="sng" algn="ctr">
            <a:solidFill>
              <a:srgbClr val="008000"/>
            </a:solidFill>
            <a:prstDash val="solid"/>
            <a:round/>
            <a:headEnd type="none" w="med" len="med"/>
            <a:tailEnd type="none" w="med" len="med"/>
          </a:ln>
          <a:effectLst/>
        </p:spPr>
      </p:cxnSp>
      <p:sp>
        <p:nvSpPr>
          <p:cNvPr id="26" name="Rettangolo 25"/>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46927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263012"/>
            <a:ext cx="85950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A Suo avviso, quanto è importante massimizzare le skills del personale preposto alla vendita tramite canali digitali con appositi </a:t>
            </a:r>
            <a:r>
              <a:rPr lang="it-IT" sz="1800" u="sng" dirty="0">
                <a:latin typeface="Calibri" panose="020F0502020204030204" pitchFamily="34" charset="0"/>
              </a:rPr>
              <a:t>corsi di formazione aziendale</a:t>
            </a:r>
            <a:r>
              <a:rPr lang="it-IT" sz="1800" b="0" dirty="0">
                <a:latin typeface="Calibri" panose="020F0502020204030204" pitchFamily="34" charset="0"/>
              </a:rPr>
              <a:t>? </a:t>
            </a:r>
            <a:r>
              <a:rPr lang="it-IT" sz="1800" dirty="0">
                <a:solidFill>
                  <a:schemeClr val="bg1">
                    <a:lumMod val="50000"/>
                  </a:schemeClr>
                </a:solidFill>
                <a:latin typeface="Calibri" panose="020F0502020204030204" pitchFamily="34" charset="0"/>
              </a:rPr>
              <a:t>(ITALIA E AREE)</a:t>
            </a:r>
            <a:endParaRPr lang="it-IT" sz="1800" b="0" dirty="0">
              <a:latin typeface="Calibri" panose="020F0502020204030204" pitchFamily="34" charset="0"/>
            </a:endParaRPr>
          </a:p>
        </p:txBody>
      </p:sp>
      <p:sp>
        <p:nvSpPr>
          <p:cNvPr id="5" name="Rectangle 4"/>
          <p:cNvSpPr txBox="1">
            <a:spLocks noChangeArrowheads="1"/>
          </p:cNvSpPr>
          <p:nvPr/>
        </p:nvSpPr>
        <p:spPr bwMode="auto">
          <a:xfrm>
            <a:off x="395288" y="188913"/>
            <a:ext cx="8541769"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il ruolo della formazione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l’adeguamento ai nuovi approcci di marketing comporta uno sforzo non indifferente in termini di formazione, aspetto che circa il 63% dei rivenditori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giudica di primaria importanza…</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8"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3074" name="Picture 2" descr="http://www.abacoteam.com/images/iconecondominio/icone_cond_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88" y="2204864"/>
            <a:ext cx="1541318" cy="141143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a:spLocks noChangeArrowheads="1"/>
          </p:cNvSpPr>
          <p:nvPr/>
        </p:nvSpPr>
        <p:spPr bwMode="auto">
          <a:xfrm>
            <a:off x="2185936" y="2345655"/>
            <a:ext cx="168507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600" b="0" dirty="0">
                <a:solidFill>
                  <a:srgbClr val="1F4E79"/>
                </a:solidFill>
                <a:latin typeface="Calibri" panose="020F0502020204030204" pitchFamily="34" charset="0"/>
              </a:rPr>
              <a:t>62,7</a:t>
            </a:r>
          </a:p>
        </p:txBody>
      </p:sp>
      <p:sp>
        <p:nvSpPr>
          <p:cNvPr id="12" name="Rettangolo 11"/>
          <p:cNvSpPr/>
          <p:nvPr/>
        </p:nvSpPr>
        <p:spPr>
          <a:xfrm>
            <a:off x="344591" y="3721383"/>
            <a:ext cx="4104457" cy="1200329"/>
          </a:xfrm>
          <a:prstGeom prst="rect">
            <a:avLst/>
          </a:prstGeom>
        </p:spPr>
        <p:txBody>
          <a:bodyPr wrap="square">
            <a:spAutoFit/>
          </a:bodyPr>
          <a:lstStyle/>
          <a:p>
            <a:pPr fontAlgn="ctr"/>
            <a:r>
              <a:rPr lang="it-IT" sz="2400" dirty="0">
                <a:latin typeface="Calibri" panose="020F0502020204030204" pitchFamily="34" charset="0"/>
              </a:rPr>
              <a:t>«…migliorare le abilità dei venditori è </a:t>
            </a:r>
            <a:r>
              <a:rPr lang="it-IT" sz="2400" u="sng" dirty="0">
                <a:latin typeface="Calibri" panose="020F0502020204030204" pitchFamily="34" charset="0"/>
              </a:rPr>
              <a:t>molto</a:t>
            </a:r>
            <a:r>
              <a:rPr lang="it-IT" sz="2400" dirty="0">
                <a:latin typeface="Calibri" panose="020F0502020204030204" pitchFamily="34" charset="0"/>
              </a:rPr>
              <a:t> o </a:t>
            </a:r>
            <a:r>
              <a:rPr lang="it-IT" sz="2400" u="sng" dirty="0">
                <a:latin typeface="Calibri" panose="020F0502020204030204" pitchFamily="34" charset="0"/>
              </a:rPr>
              <a:t>abbastanza</a:t>
            </a:r>
            <a:r>
              <a:rPr lang="it-IT" sz="2400" dirty="0">
                <a:latin typeface="Calibri" panose="020F0502020204030204" pitchFamily="34" charset="0"/>
              </a:rPr>
              <a:t> importante»</a:t>
            </a:r>
            <a:endParaRPr lang="it-IT" sz="2400" dirty="0">
              <a:solidFill>
                <a:srgbClr val="000000"/>
              </a:solidFill>
              <a:latin typeface="Calibri" panose="020F0502020204030204" pitchFamily="34" charset="0"/>
            </a:endParaRPr>
          </a:p>
        </p:txBody>
      </p:sp>
      <p:sp>
        <p:nvSpPr>
          <p:cNvPr id="15" name="Rettangolo arrotondato 14"/>
          <p:cNvSpPr/>
          <p:nvPr/>
        </p:nvSpPr>
        <p:spPr bwMode="auto">
          <a:xfrm>
            <a:off x="342022" y="5029172"/>
            <a:ext cx="4248966" cy="1284863"/>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Rettangolo 15"/>
          <p:cNvSpPr/>
          <p:nvPr/>
        </p:nvSpPr>
        <p:spPr>
          <a:xfrm>
            <a:off x="368779" y="5061608"/>
            <a:ext cx="4195452" cy="1246495"/>
          </a:xfrm>
          <a:prstGeom prst="rect">
            <a:avLst/>
          </a:prstGeom>
        </p:spPr>
        <p:txBody>
          <a:bodyPr wrap="square">
            <a:spAutoFit/>
          </a:bodyPr>
          <a:lstStyle/>
          <a:p>
            <a:pPr algn="just" eaLnBrk="1" hangingPunct="1">
              <a:spcBef>
                <a:spcPts val="0"/>
              </a:spcBef>
            </a:pPr>
            <a:r>
              <a:rPr lang="it-IT" altLang="it-IT" sz="1500" b="0" dirty="0">
                <a:latin typeface="Calibri" panose="020F0502020204030204" pitchFamily="34" charset="0"/>
              </a:rPr>
              <a:t>La formazione ricopre un ruolo di primaria importanza nell’ambito delle nuove modalità di approccio alla vendita. </a:t>
            </a:r>
            <a:r>
              <a:rPr lang="it-IT" altLang="it-IT" sz="1500" dirty="0">
                <a:latin typeface="Calibri" panose="020F0502020204030204" pitchFamily="34" charset="0"/>
              </a:rPr>
              <a:t>Sono prevalentemente i</a:t>
            </a:r>
            <a:r>
              <a:rPr lang="it-IT" altLang="it-IT" sz="1500" dirty="0">
                <a:solidFill>
                  <a:srgbClr val="1F4E79"/>
                </a:solidFill>
                <a:latin typeface="Calibri" panose="020F0502020204030204" pitchFamily="34" charset="0"/>
              </a:rPr>
              <a:t> </a:t>
            </a:r>
            <a:r>
              <a:rPr lang="it-IT" altLang="it-IT" sz="1500" u="sng" dirty="0">
                <a:solidFill>
                  <a:srgbClr val="1F4E79"/>
                </a:solidFill>
                <a:latin typeface="Calibri" panose="020F0502020204030204" pitchFamily="34" charset="0"/>
              </a:rPr>
              <a:t>RIVEDITORI DI DIMENSIONI PIU’ GRANDI</a:t>
            </a:r>
            <a:r>
              <a:rPr lang="it-IT" altLang="it-IT" sz="1500" dirty="0">
                <a:latin typeface="Calibri" panose="020F0502020204030204" pitchFamily="34" charset="0"/>
              </a:rPr>
              <a:t> quelli che conferiscono importanza a quest’attività.</a:t>
            </a:r>
          </a:p>
        </p:txBody>
      </p:sp>
      <p:pic>
        <p:nvPicPr>
          <p:cNvPr id="17" name="Immagine 16"/>
          <p:cNvPicPr>
            <a:picLocks noChangeAspect="1"/>
          </p:cNvPicPr>
          <p:nvPr/>
        </p:nvPicPr>
        <p:blipFill>
          <a:blip r:embed="rId3"/>
          <a:stretch>
            <a:fillRect/>
          </a:stretch>
        </p:blipFill>
        <p:spPr>
          <a:xfrm>
            <a:off x="5711794" y="2281895"/>
            <a:ext cx="3042439" cy="3883409"/>
          </a:xfrm>
          <a:prstGeom prst="rect">
            <a:avLst/>
          </a:prstGeom>
        </p:spPr>
      </p:pic>
      <p:sp>
        <p:nvSpPr>
          <p:cNvPr id="18" name="CasellaDiTesto 17"/>
          <p:cNvSpPr txBox="1"/>
          <p:nvPr/>
        </p:nvSpPr>
        <p:spPr>
          <a:xfrm>
            <a:off x="6811717" y="2047596"/>
            <a:ext cx="1340900" cy="338554"/>
          </a:xfrm>
          <a:prstGeom prst="rect">
            <a:avLst/>
          </a:prstGeom>
          <a:noFill/>
        </p:spPr>
        <p:txBody>
          <a:bodyPr wrap="square" rtlCol="0">
            <a:spAutoFit/>
          </a:bodyPr>
          <a:lstStyle/>
          <a:p>
            <a:r>
              <a:rPr lang="it-IT" sz="1600" b="0" dirty="0">
                <a:latin typeface="Calibri" panose="020F0502020204030204" pitchFamily="34" charset="0"/>
              </a:rPr>
              <a:t>Nord Est</a:t>
            </a:r>
          </a:p>
        </p:txBody>
      </p:sp>
      <p:sp>
        <p:nvSpPr>
          <p:cNvPr id="19" name="CasellaDiTesto 18"/>
          <p:cNvSpPr txBox="1"/>
          <p:nvPr/>
        </p:nvSpPr>
        <p:spPr>
          <a:xfrm>
            <a:off x="6936272" y="2227805"/>
            <a:ext cx="1002198" cy="646331"/>
          </a:xfrm>
          <a:prstGeom prst="rect">
            <a:avLst/>
          </a:prstGeom>
          <a:noFill/>
        </p:spPr>
        <p:txBody>
          <a:bodyPr wrap="none" rtlCol="0">
            <a:spAutoFit/>
          </a:bodyPr>
          <a:lstStyle>
            <a:defPPr>
              <a:defRPr lang="it-IT"/>
            </a:defPPr>
            <a:lvl1pPr algn="ctr">
              <a:defRPr sz="3600" b="0">
                <a:solidFill>
                  <a:schemeClr val="bg1"/>
                </a:solidFill>
                <a:latin typeface="Calibri" panose="020F0502020204030204" pitchFamily="34" charset="0"/>
              </a:defRPr>
            </a:lvl1pPr>
          </a:lstStyle>
          <a:p>
            <a:r>
              <a:rPr lang="it-IT" dirty="0">
                <a:solidFill>
                  <a:srgbClr val="1F4E79"/>
                </a:solidFill>
              </a:rPr>
              <a:t>60,6</a:t>
            </a:r>
          </a:p>
        </p:txBody>
      </p:sp>
      <p:sp>
        <p:nvSpPr>
          <p:cNvPr id="20" name="CasellaDiTesto 19"/>
          <p:cNvSpPr txBox="1"/>
          <p:nvPr/>
        </p:nvSpPr>
        <p:spPr>
          <a:xfrm>
            <a:off x="7740352" y="4549982"/>
            <a:ext cx="1125129" cy="338554"/>
          </a:xfrm>
          <a:prstGeom prst="rect">
            <a:avLst/>
          </a:prstGeom>
          <a:noFill/>
        </p:spPr>
        <p:txBody>
          <a:bodyPr wrap="square" rtlCol="0">
            <a:spAutoFit/>
          </a:bodyPr>
          <a:lstStyle/>
          <a:p>
            <a:r>
              <a:rPr lang="it-IT" sz="1600" b="0" dirty="0">
                <a:latin typeface="Calibri" panose="020F0502020204030204" pitchFamily="34" charset="0"/>
              </a:rPr>
              <a:t>Sud e Isole</a:t>
            </a:r>
          </a:p>
        </p:txBody>
      </p:sp>
      <p:sp>
        <p:nvSpPr>
          <p:cNvPr id="21" name="CasellaDiTesto 20"/>
          <p:cNvSpPr txBox="1"/>
          <p:nvPr/>
        </p:nvSpPr>
        <p:spPr>
          <a:xfrm>
            <a:off x="7863284" y="4766183"/>
            <a:ext cx="1002198" cy="646331"/>
          </a:xfrm>
          <a:prstGeom prst="rect">
            <a:avLst/>
          </a:prstGeom>
          <a:noFill/>
        </p:spPr>
        <p:txBody>
          <a:bodyPr wrap="none" rtlCol="0">
            <a:spAutoFit/>
          </a:bodyPr>
          <a:lstStyle/>
          <a:p>
            <a:pPr algn="ctr"/>
            <a:r>
              <a:rPr lang="it-IT" sz="3600" b="0" dirty="0">
                <a:solidFill>
                  <a:srgbClr val="1F4E79"/>
                </a:solidFill>
                <a:latin typeface="Calibri" panose="020F0502020204030204" pitchFamily="34" charset="0"/>
              </a:rPr>
              <a:t>58,0</a:t>
            </a:r>
            <a:endParaRPr lang="it-IT" sz="4800" b="0" dirty="0">
              <a:solidFill>
                <a:srgbClr val="1F4E79"/>
              </a:solidFill>
              <a:latin typeface="Calibri" panose="020F0502020204030204" pitchFamily="34" charset="0"/>
            </a:endParaRPr>
          </a:p>
        </p:txBody>
      </p:sp>
      <p:sp>
        <p:nvSpPr>
          <p:cNvPr id="22" name="CasellaDiTesto 21"/>
          <p:cNvSpPr txBox="1"/>
          <p:nvPr/>
        </p:nvSpPr>
        <p:spPr>
          <a:xfrm>
            <a:off x="6401260" y="3568050"/>
            <a:ext cx="1340900" cy="338554"/>
          </a:xfrm>
          <a:prstGeom prst="rect">
            <a:avLst/>
          </a:prstGeom>
          <a:noFill/>
        </p:spPr>
        <p:txBody>
          <a:bodyPr wrap="square" rtlCol="0">
            <a:spAutoFit/>
          </a:bodyPr>
          <a:lstStyle/>
          <a:p>
            <a:r>
              <a:rPr lang="it-IT" sz="1600" b="0" dirty="0">
                <a:latin typeface="Calibri" panose="020F0502020204030204" pitchFamily="34" charset="0"/>
              </a:rPr>
              <a:t>Centro</a:t>
            </a:r>
          </a:p>
        </p:txBody>
      </p:sp>
      <p:sp>
        <p:nvSpPr>
          <p:cNvPr id="23" name="CasellaDiTesto 22"/>
          <p:cNvSpPr txBox="1"/>
          <p:nvPr/>
        </p:nvSpPr>
        <p:spPr>
          <a:xfrm>
            <a:off x="6532456" y="3792439"/>
            <a:ext cx="1002198" cy="646331"/>
          </a:xfrm>
          <a:prstGeom prst="rect">
            <a:avLst/>
          </a:prstGeom>
          <a:noFill/>
        </p:spPr>
        <p:txBody>
          <a:bodyPr wrap="none" rtlCol="0">
            <a:spAutoFit/>
          </a:bodyPr>
          <a:lstStyle/>
          <a:p>
            <a:pPr algn="ctr"/>
            <a:r>
              <a:rPr lang="it-IT" sz="3600" b="0" dirty="0">
                <a:solidFill>
                  <a:srgbClr val="1F4E79"/>
                </a:solidFill>
                <a:latin typeface="Calibri" panose="020F0502020204030204" pitchFamily="34" charset="0"/>
              </a:rPr>
              <a:t>61,3</a:t>
            </a:r>
            <a:endParaRPr lang="it-IT" sz="4800" b="0" dirty="0">
              <a:solidFill>
                <a:srgbClr val="1F4E79"/>
              </a:solidFill>
              <a:latin typeface="Calibri" panose="020F0502020204030204" pitchFamily="34" charset="0"/>
            </a:endParaRPr>
          </a:p>
        </p:txBody>
      </p:sp>
      <p:sp>
        <p:nvSpPr>
          <p:cNvPr id="24" name="CasellaDiTesto 23"/>
          <p:cNvSpPr txBox="1"/>
          <p:nvPr/>
        </p:nvSpPr>
        <p:spPr>
          <a:xfrm>
            <a:off x="5148064" y="2188672"/>
            <a:ext cx="1340900" cy="338554"/>
          </a:xfrm>
          <a:prstGeom prst="rect">
            <a:avLst/>
          </a:prstGeom>
          <a:noFill/>
        </p:spPr>
        <p:txBody>
          <a:bodyPr wrap="square" rtlCol="0">
            <a:spAutoFit/>
          </a:bodyPr>
          <a:lstStyle/>
          <a:p>
            <a:r>
              <a:rPr lang="it-IT" sz="1600" b="0" dirty="0">
                <a:latin typeface="Calibri" panose="020F0502020204030204" pitchFamily="34" charset="0"/>
              </a:rPr>
              <a:t>Nord Ovest</a:t>
            </a:r>
          </a:p>
        </p:txBody>
      </p:sp>
      <p:sp>
        <p:nvSpPr>
          <p:cNvPr id="25" name="CasellaDiTesto 24"/>
          <p:cNvSpPr txBox="1"/>
          <p:nvPr/>
        </p:nvSpPr>
        <p:spPr>
          <a:xfrm>
            <a:off x="5277063" y="2528740"/>
            <a:ext cx="1002198" cy="646331"/>
          </a:xfrm>
          <a:prstGeom prst="rect">
            <a:avLst/>
          </a:prstGeom>
          <a:solidFill>
            <a:srgbClr val="1F4E79"/>
          </a:solidFill>
        </p:spPr>
        <p:txBody>
          <a:bodyPr wrap="none" rtlCol="0">
            <a:spAutoFit/>
          </a:bodyPr>
          <a:lstStyle/>
          <a:p>
            <a:pPr algn="ctr"/>
            <a:r>
              <a:rPr lang="it-IT" sz="3600" b="0" dirty="0">
                <a:solidFill>
                  <a:schemeClr val="bg1"/>
                </a:solidFill>
                <a:latin typeface="Calibri" panose="020F0502020204030204" pitchFamily="34" charset="0"/>
              </a:rPr>
              <a:t>70,9</a:t>
            </a:r>
            <a:endParaRPr lang="it-IT" sz="4800" b="0" dirty="0">
              <a:solidFill>
                <a:schemeClr val="bg1"/>
              </a:solidFill>
              <a:latin typeface="Calibri" panose="020F0502020204030204" pitchFamily="34" charset="0"/>
            </a:endParaRPr>
          </a:p>
        </p:txBody>
      </p:sp>
      <p:sp>
        <p:nvSpPr>
          <p:cNvPr id="26" name="Freccia a destra 25"/>
          <p:cNvSpPr/>
          <p:nvPr/>
        </p:nvSpPr>
        <p:spPr bwMode="auto">
          <a:xfrm>
            <a:off x="3415557" y="3321645"/>
            <a:ext cx="1387140" cy="415682"/>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27" name="Connettore diritto 26"/>
          <p:cNvCxnSpPr/>
          <p:nvPr/>
        </p:nvCxnSpPr>
        <p:spPr bwMode="auto">
          <a:xfrm>
            <a:off x="4948348" y="1989271"/>
            <a:ext cx="0" cy="4320049"/>
          </a:xfrm>
          <a:prstGeom prst="line">
            <a:avLst/>
          </a:prstGeom>
          <a:noFill/>
          <a:ln w="57150" cap="flat" cmpd="sng" algn="ctr">
            <a:solidFill>
              <a:srgbClr val="1F4E79"/>
            </a:solidFill>
            <a:prstDash val="solid"/>
            <a:round/>
            <a:headEnd type="none" w="med" len="med"/>
            <a:tailEnd type="none" w="med" len="med"/>
          </a:ln>
          <a:effectLst/>
        </p:spPr>
      </p:cxnSp>
      <p:sp>
        <p:nvSpPr>
          <p:cNvPr id="28" name="Rettangolo 27"/>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16902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b="0" dirty="0">
                <a:solidFill>
                  <a:schemeClr val="bg1">
                    <a:lumMod val="65000"/>
                  </a:schemeClr>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struttura delle imprese</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dirty="0">
                <a:solidFill>
                  <a:srgbClr val="1F4E79"/>
                </a:solidFill>
                <a:latin typeface="Calibri" panose="020F0502020204030204" pitchFamily="34" charset="0"/>
              </a:rPr>
              <a:t>imprese e case produttrici</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2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56144" y="2784843"/>
            <a:ext cx="6217696" cy="3301760"/>
          </a:xfrm>
          <a:prstGeom prst="rect">
            <a:avLst/>
          </a:prstGeom>
        </p:spPr>
      </p:pic>
      <p:sp>
        <p:nvSpPr>
          <p:cNvPr id="54" name="CasellaDiTesto 9"/>
          <p:cNvSpPr txBox="1">
            <a:spLocks noChangeArrowheads="1"/>
          </p:cNvSpPr>
          <p:nvPr/>
        </p:nvSpPr>
        <p:spPr bwMode="auto">
          <a:xfrm>
            <a:off x="342022" y="1486525"/>
            <a:ext cx="85950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Alla luce delle politiche messe in atto dalla Sua casa produttrice, </a:t>
            </a:r>
            <a:r>
              <a:rPr lang="it-IT" sz="1800" u="sng" dirty="0">
                <a:latin typeface="Calibri" panose="020F0502020204030204" pitchFamily="34" charset="0"/>
              </a:rPr>
              <a:t>quanta libertà di azione</a:t>
            </a:r>
            <a:r>
              <a:rPr lang="it-IT" sz="1800" b="0" dirty="0">
                <a:latin typeface="Calibri" panose="020F0502020204030204" pitchFamily="34" charset="0"/>
              </a:rPr>
              <a:t> (in termini imprenditoriali) </a:t>
            </a:r>
            <a:r>
              <a:rPr lang="it-IT" sz="1800" u="sng" dirty="0">
                <a:latin typeface="Calibri" panose="020F0502020204030204" pitchFamily="34" charset="0"/>
              </a:rPr>
              <a:t>sente di avere</a:t>
            </a:r>
            <a:r>
              <a:rPr lang="it-IT" sz="1800" b="0" dirty="0">
                <a:latin typeface="Calibri" panose="020F0502020204030204" pitchFamily="34" charset="0"/>
              </a:rPr>
              <a:t> con la Sua impresa sul mercato?</a:t>
            </a:r>
            <a:r>
              <a:rPr lang="it-IT" sz="1800" dirty="0">
                <a:solidFill>
                  <a:srgbClr val="1F497D"/>
                </a:solidFill>
                <a:latin typeface="Calibri" panose="020F0502020204030204" pitchFamily="34" charset="0"/>
              </a:rPr>
              <a:t> (ITALIA)</a:t>
            </a:r>
            <a:r>
              <a:rPr lang="it-IT" sz="1800" b="0" dirty="0">
                <a:latin typeface="Calibri" panose="020F0502020204030204" pitchFamily="34" charset="0"/>
              </a:rPr>
              <a:t> </a:t>
            </a: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4" name="Rettangolo 3"/>
          <p:cNvSpPr/>
          <p:nvPr/>
        </p:nvSpPr>
        <p:spPr bwMode="auto">
          <a:xfrm>
            <a:off x="328770" y="2361759"/>
            <a:ext cx="3005842" cy="3868860"/>
          </a:xfrm>
          <a:prstGeom prst="rect">
            <a:avLst/>
          </a:prstGeom>
          <a:solidFill>
            <a:srgbClr val="008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 name="CasellaDiTesto 10"/>
          <p:cNvSpPr txBox="1">
            <a:spLocks noChangeArrowheads="1"/>
          </p:cNvSpPr>
          <p:nvPr/>
        </p:nvSpPr>
        <p:spPr bwMode="auto">
          <a:xfrm>
            <a:off x="1058883" y="2462609"/>
            <a:ext cx="154561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008000"/>
                </a:solidFill>
                <a:latin typeface="Calibri" panose="020F0502020204030204" pitchFamily="34" charset="0"/>
              </a:rPr>
              <a:t>49,0</a:t>
            </a:r>
          </a:p>
        </p:txBody>
      </p:sp>
      <p:cxnSp>
        <p:nvCxnSpPr>
          <p:cNvPr id="13" name="Connettore diritto 12"/>
          <p:cNvCxnSpPr/>
          <p:nvPr/>
        </p:nvCxnSpPr>
        <p:spPr bwMode="auto">
          <a:xfrm>
            <a:off x="6516216" y="2336074"/>
            <a:ext cx="0" cy="3894545"/>
          </a:xfrm>
          <a:prstGeom prst="line">
            <a:avLst/>
          </a:prstGeom>
          <a:noFill/>
          <a:ln w="57150" cap="flat" cmpd="sng" algn="ctr">
            <a:solidFill>
              <a:srgbClr val="1F4E79"/>
            </a:solidFill>
            <a:prstDash val="solid"/>
            <a:round/>
            <a:headEnd type="none" w="med" len="med"/>
            <a:tailEnd type="none" w="med" len="med"/>
          </a:ln>
          <a:effectLst/>
        </p:spPr>
      </p:cxnSp>
      <p:sp>
        <p:nvSpPr>
          <p:cNvPr id="14" name="Rettangolo 13"/>
          <p:cNvSpPr/>
          <p:nvPr/>
        </p:nvSpPr>
        <p:spPr>
          <a:xfrm>
            <a:off x="6660233" y="2319832"/>
            <a:ext cx="2160239" cy="3970318"/>
          </a:xfrm>
          <a:prstGeom prst="rect">
            <a:avLst/>
          </a:prstGeom>
        </p:spPr>
        <p:txBody>
          <a:bodyPr wrap="square">
            <a:spAutoFit/>
          </a:bodyPr>
          <a:lstStyle/>
          <a:p>
            <a:pPr fontAlgn="ctr"/>
            <a:r>
              <a:rPr lang="it-IT" sz="1800" b="0" dirty="0">
                <a:latin typeface="Calibri" panose="020F0502020204030204" pitchFamily="34" charset="0"/>
              </a:rPr>
              <a:t>Il 23% dei rivenditori </a:t>
            </a:r>
            <a:r>
              <a:rPr lang="it-IT" sz="1800" b="0" dirty="0" err="1">
                <a:latin typeface="Calibri" panose="020F0502020204030204" pitchFamily="34" charset="0"/>
              </a:rPr>
              <a:t>automotive</a:t>
            </a:r>
            <a:r>
              <a:rPr lang="it-IT" sz="1800" b="0" dirty="0">
                <a:latin typeface="Calibri" panose="020F0502020204030204" pitchFamily="34" charset="0"/>
              </a:rPr>
              <a:t> ritiene di avere «molta» libertà di azione sul mercato. Il 26% ritiene di averne «abbastanza».</a:t>
            </a:r>
          </a:p>
          <a:p>
            <a:pPr fontAlgn="ctr"/>
            <a:r>
              <a:rPr lang="it-IT" sz="1800" b="0" dirty="0">
                <a:solidFill>
                  <a:srgbClr val="000000"/>
                </a:solidFill>
                <a:latin typeface="Calibri" panose="020F0502020204030204" pitchFamily="34" charset="0"/>
              </a:rPr>
              <a:t>Allo stesso tempo, esiste un 51% di rivenditori che sente di avere «poca» libertà o sente addirittura di non averne affatto.</a:t>
            </a:r>
            <a:endParaRPr lang="it-IT" sz="1800" dirty="0">
              <a:solidFill>
                <a:srgbClr val="000000"/>
              </a:solidFill>
              <a:latin typeface="Calibri" panose="020F0502020204030204" pitchFamily="34" charset="0"/>
            </a:endParaRPr>
          </a:p>
        </p:txBody>
      </p:sp>
      <p:sp>
        <p:nvSpPr>
          <p:cNvPr id="12"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 policy della casa madre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in linea generale, a prescindere dalla policy della casa produttrice, i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sono spaccati a metà circa la sensazione di libertà di azione sul mercato…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0" name="Rettangolo 9"/>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64296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62" r="72539" b="22684"/>
          <a:stretch/>
        </p:blipFill>
        <p:spPr bwMode="auto">
          <a:xfrm>
            <a:off x="6316618" y="2154064"/>
            <a:ext cx="1224136" cy="1298836"/>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342509"/>
            <a:ext cx="85950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Indipendentemente dalle politiche applicate, quanto si ritiene soddisfatto della </a:t>
            </a:r>
            <a:r>
              <a:rPr lang="it-IT" sz="1800" u="sng" dirty="0">
                <a:latin typeface="Calibri" panose="020F0502020204030204" pitchFamily="34" charset="0"/>
              </a:rPr>
              <a:t>relazione intrattenuta con la Sua casa produttrice</a:t>
            </a:r>
            <a:r>
              <a:rPr lang="it-IT" sz="1800" b="0" dirty="0">
                <a:latin typeface="Calibri" panose="020F0502020204030204" pitchFamily="34" charset="0"/>
              </a:rPr>
              <a:t>?</a:t>
            </a:r>
            <a:r>
              <a:rPr lang="it-IT" sz="1800" dirty="0">
                <a:solidFill>
                  <a:srgbClr val="1F497D"/>
                </a:solidFill>
                <a:latin typeface="Calibri" panose="020F0502020204030204" pitchFamily="34" charset="0"/>
              </a:rPr>
              <a:t> </a:t>
            </a:r>
            <a:r>
              <a:rPr lang="it-IT" sz="1800" dirty="0">
                <a:solidFill>
                  <a:schemeClr val="bg1">
                    <a:lumMod val="50000"/>
                  </a:schemeClr>
                </a:solidFill>
                <a:latin typeface="Calibri" panose="020F0502020204030204" pitchFamily="34" charset="0"/>
              </a:rPr>
              <a:t>(ITALIA E AREE)</a:t>
            </a:r>
            <a:endParaRPr lang="it-IT" sz="1800" b="0" dirty="0">
              <a:solidFill>
                <a:schemeClr val="bg1">
                  <a:lumMod val="50000"/>
                </a:schemeClr>
              </a:solidFill>
              <a:latin typeface="Calibri" panose="020F0502020204030204" pitchFamily="34" charset="0"/>
            </a:endParaRPr>
          </a:p>
        </p:txBody>
      </p:sp>
      <p:sp>
        <p:nvSpPr>
          <p:cNvPr id="5"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 relazione con la casa madre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nel complesso, un rivenditore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su tre si dichiara «molto» soddisfatto del rapporto con la propria casa produttrice… allo stesso tempo, esiste un 26% di operatori che pare soffrire la relazione…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8" name="Rettangolo 7"/>
          <p:cNvSpPr/>
          <p:nvPr/>
        </p:nvSpPr>
        <p:spPr bwMode="auto">
          <a:xfrm>
            <a:off x="437078" y="2145919"/>
            <a:ext cx="2732097" cy="4220003"/>
          </a:xfrm>
          <a:prstGeom prst="rect">
            <a:avLst/>
          </a:prstGeom>
          <a:noFill/>
          <a:ln w="38100" cap="flat" cmpd="sng" algn="ctr">
            <a:solidFill>
              <a:schemeClr val="bg1">
                <a:lumMod val="5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Rettangolo 24"/>
          <p:cNvSpPr/>
          <p:nvPr/>
        </p:nvSpPr>
        <p:spPr bwMode="auto">
          <a:xfrm>
            <a:off x="3291906" y="2145919"/>
            <a:ext cx="2732097" cy="4220003"/>
          </a:xfrm>
          <a:prstGeom prst="rect">
            <a:avLst/>
          </a:prstGeom>
          <a:noFill/>
          <a:ln w="38100" cap="flat" cmpd="sng" algn="ctr">
            <a:solidFill>
              <a:schemeClr val="bg1">
                <a:lumMod val="5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ttangolo 25"/>
          <p:cNvSpPr/>
          <p:nvPr/>
        </p:nvSpPr>
        <p:spPr bwMode="auto">
          <a:xfrm>
            <a:off x="6146735" y="2145919"/>
            <a:ext cx="2732097" cy="4220003"/>
          </a:xfrm>
          <a:prstGeom prst="rect">
            <a:avLst/>
          </a:prstGeom>
          <a:noFill/>
          <a:ln w="38100" cap="flat" cmpd="sng" algn="ctr">
            <a:solidFill>
              <a:schemeClr val="bg1">
                <a:lumMod val="5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9" name="Gruppo 18"/>
          <p:cNvGrpSpPr/>
          <p:nvPr/>
        </p:nvGrpSpPr>
        <p:grpSpPr>
          <a:xfrm>
            <a:off x="589027" y="5051941"/>
            <a:ext cx="2465440" cy="1141752"/>
            <a:chOff x="657267" y="5051941"/>
            <a:chExt cx="2465440" cy="1141752"/>
          </a:xfrm>
        </p:grpSpPr>
        <p:sp>
          <p:nvSpPr>
            <p:cNvPr id="20" name="Rettangolo arrotondato 19"/>
            <p:cNvSpPr/>
            <p:nvPr/>
          </p:nvSpPr>
          <p:spPr bwMode="auto">
            <a:xfrm>
              <a:off x="713135"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CasellaDiTesto 20"/>
            <p:cNvSpPr txBox="1"/>
            <p:nvPr/>
          </p:nvSpPr>
          <p:spPr>
            <a:xfrm>
              <a:off x="731808" y="528860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29,0</a:t>
              </a:r>
            </a:p>
          </p:txBody>
        </p:sp>
        <p:sp>
          <p:nvSpPr>
            <p:cNvPr id="22" name="CasellaDiTesto 21"/>
            <p:cNvSpPr txBox="1"/>
            <p:nvPr/>
          </p:nvSpPr>
          <p:spPr>
            <a:xfrm>
              <a:off x="806346"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23" name="Rettangolo arrotondato 22"/>
            <p:cNvSpPr/>
            <p:nvPr/>
          </p:nvSpPr>
          <p:spPr bwMode="auto">
            <a:xfrm>
              <a:off x="1302135"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 name="CasellaDiTesto 23"/>
            <p:cNvSpPr txBox="1"/>
            <p:nvPr/>
          </p:nvSpPr>
          <p:spPr>
            <a:xfrm>
              <a:off x="1320807"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18,5</a:t>
              </a:r>
            </a:p>
          </p:txBody>
        </p:sp>
        <p:sp>
          <p:nvSpPr>
            <p:cNvPr id="27" name="CasellaDiTesto 26"/>
            <p:cNvSpPr txBox="1"/>
            <p:nvPr/>
          </p:nvSpPr>
          <p:spPr>
            <a:xfrm>
              <a:off x="1329623"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28" name="Rettangolo arrotondato 27"/>
            <p:cNvSpPr/>
            <p:nvPr/>
          </p:nvSpPr>
          <p:spPr bwMode="auto">
            <a:xfrm>
              <a:off x="1887263"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9" name="CasellaDiTesto 28"/>
            <p:cNvSpPr txBox="1"/>
            <p:nvPr/>
          </p:nvSpPr>
          <p:spPr>
            <a:xfrm>
              <a:off x="1905934"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22,0</a:t>
              </a:r>
            </a:p>
          </p:txBody>
        </p:sp>
        <p:sp>
          <p:nvSpPr>
            <p:cNvPr id="30" name="CasellaDiTesto 29"/>
            <p:cNvSpPr txBox="1"/>
            <p:nvPr/>
          </p:nvSpPr>
          <p:spPr>
            <a:xfrm>
              <a:off x="1967650"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31" name="Rettangolo arrotondato 30"/>
            <p:cNvSpPr/>
            <p:nvPr/>
          </p:nvSpPr>
          <p:spPr bwMode="auto">
            <a:xfrm>
              <a:off x="713135"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2" name="CasellaDiTesto 31"/>
            <p:cNvSpPr txBox="1"/>
            <p:nvPr/>
          </p:nvSpPr>
          <p:spPr>
            <a:xfrm>
              <a:off x="731807" y="5885416"/>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20,0</a:t>
              </a:r>
            </a:p>
          </p:txBody>
        </p:sp>
        <p:sp>
          <p:nvSpPr>
            <p:cNvPr id="33" name="CasellaDiTesto 32"/>
            <p:cNvSpPr txBox="1"/>
            <p:nvPr/>
          </p:nvSpPr>
          <p:spPr>
            <a:xfrm>
              <a:off x="657267"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34" name="Rettangolo arrotondato 33"/>
            <p:cNvSpPr/>
            <p:nvPr/>
          </p:nvSpPr>
          <p:spPr bwMode="auto">
            <a:xfrm>
              <a:off x="1302135"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CasellaDiTesto 34"/>
            <p:cNvSpPr txBox="1"/>
            <p:nvPr/>
          </p:nvSpPr>
          <p:spPr>
            <a:xfrm>
              <a:off x="1320807"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23,8</a:t>
              </a:r>
            </a:p>
          </p:txBody>
        </p:sp>
        <p:sp>
          <p:nvSpPr>
            <p:cNvPr id="36" name="CasellaDiTesto 35"/>
            <p:cNvSpPr txBox="1"/>
            <p:nvPr/>
          </p:nvSpPr>
          <p:spPr>
            <a:xfrm>
              <a:off x="1327219"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37" name="Rettangolo arrotondato 36"/>
            <p:cNvSpPr/>
            <p:nvPr/>
          </p:nvSpPr>
          <p:spPr bwMode="auto">
            <a:xfrm>
              <a:off x="1887263"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CasellaDiTesto 37"/>
            <p:cNvSpPr txBox="1"/>
            <p:nvPr/>
          </p:nvSpPr>
          <p:spPr>
            <a:xfrm>
              <a:off x="1905935"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19,9</a:t>
              </a:r>
            </a:p>
          </p:txBody>
        </p:sp>
        <p:sp>
          <p:nvSpPr>
            <p:cNvPr id="39" name="CasellaDiTesto 38"/>
            <p:cNvSpPr txBox="1"/>
            <p:nvPr/>
          </p:nvSpPr>
          <p:spPr>
            <a:xfrm>
              <a:off x="1836204"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40" name="Rettangolo arrotondato 39"/>
            <p:cNvSpPr/>
            <p:nvPr/>
          </p:nvSpPr>
          <p:spPr bwMode="auto">
            <a:xfrm>
              <a:off x="2471330"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CasellaDiTesto 40"/>
            <p:cNvSpPr txBox="1"/>
            <p:nvPr/>
          </p:nvSpPr>
          <p:spPr>
            <a:xfrm>
              <a:off x="2490002" y="5885416"/>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28,0</a:t>
              </a:r>
            </a:p>
          </p:txBody>
        </p:sp>
        <p:sp>
          <p:nvSpPr>
            <p:cNvPr id="42" name="CasellaDiTesto 41"/>
            <p:cNvSpPr txBox="1"/>
            <p:nvPr/>
          </p:nvSpPr>
          <p:spPr>
            <a:xfrm>
              <a:off x="2360960"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grpSp>
        <p:nvGrpSpPr>
          <p:cNvPr id="43" name="Gruppo 42"/>
          <p:cNvGrpSpPr/>
          <p:nvPr/>
        </p:nvGrpSpPr>
        <p:grpSpPr>
          <a:xfrm>
            <a:off x="3461575" y="5051941"/>
            <a:ext cx="2465440" cy="1141752"/>
            <a:chOff x="3529815" y="5051941"/>
            <a:chExt cx="2465440" cy="1141752"/>
          </a:xfrm>
        </p:grpSpPr>
        <p:sp>
          <p:nvSpPr>
            <p:cNvPr id="44" name="Rettangolo arrotondato 43"/>
            <p:cNvSpPr/>
            <p:nvPr/>
          </p:nvSpPr>
          <p:spPr bwMode="auto">
            <a:xfrm>
              <a:off x="3585683"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CasellaDiTesto 44"/>
            <p:cNvSpPr txBox="1"/>
            <p:nvPr/>
          </p:nvSpPr>
          <p:spPr>
            <a:xfrm>
              <a:off x="3604355" y="528860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44,0</a:t>
              </a:r>
            </a:p>
          </p:txBody>
        </p:sp>
        <p:sp>
          <p:nvSpPr>
            <p:cNvPr id="46" name="CasellaDiTesto 45"/>
            <p:cNvSpPr txBox="1"/>
            <p:nvPr/>
          </p:nvSpPr>
          <p:spPr>
            <a:xfrm>
              <a:off x="3678894"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47" name="Rettangolo arrotondato 46"/>
            <p:cNvSpPr/>
            <p:nvPr/>
          </p:nvSpPr>
          <p:spPr bwMode="auto">
            <a:xfrm>
              <a:off x="4174683"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8" name="CasellaDiTesto 47"/>
            <p:cNvSpPr txBox="1"/>
            <p:nvPr/>
          </p:nvSpPr>
          <p:spPr>
            <a:xfrm>
              <a:off x="4193355"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43,0</a:t>
              </a:r>
            </a:p>
          </p:txBody>
        </p:sp>
        <p:sp>
          <p:nvSpPr>
            <p:cNvPr id="49" name="CasellaDiTesto 48"/>
            <p:cNvSpPr txBox="1"/>
            <p:nvPr/>
          </p:nvSpPr>
          <p:spPr>
            <a:xfrm>
              <a:off x="4202171"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50" name="Rettangolo arrotondato 49"/>
            <p:cNvSpPr/>
            <p:nvPr/>
          </p:nvSpPr>
          <p:spPr bwMode="auto">
            <a:xfrm>
              <a:off x="4759811"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1" name="CasellaDiTesto 50"/>
            <p:cNvSpPr txBox="1"/>
            <p:nvPr/>
          </p:nvSpPr>
          <p:spPr>
            <a:xfrm>
              <a:off x="4778483"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16,8</a:t>
              </a:r>
            </a:p>
          </p:txBody>
        </p:sp>
        <p:sp>
          <p:nvSpPr>
            <p:cNvPr id="52" name="CasellaDiTesto 51"/>
            <p:cNvSpPr txBox="1"/>
            <p:nvPr/>
          </p:nvSpPr>
          <p:spPr>
            <a:xfrm>
              <a:off x="4840198"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53" name="Rettangolo arrotondato 52"/>
            <p:cNvSpPr/>
            <p:nvPr/>
          </p:nvSpPr>
          <p:spPr bwMode="auto">
            <a:xfrm>
              <a:off x="3585683"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5" name="CasellaDiTesto 54"/>
            <p:cNvSpPr txBox="1"/>
            <p:nvPr/>
          </p:nvSpPr>
          <p:spPr>
            <a:xfrm>
              <a:off x="3604355" y="5885416"/>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43,4</a:t>
              </a:r>
            </a:p>
          </p:txBody>
        </p:sp>
        <p:sp>
          <p:nvSpPr>
            <p:cNvPr id="56" name="CasellaDiTesto 55"/>
            <p:cNvSpPr txBox="1"/>
            <p:nvPr/>
          </p:nvSpPr>
          <p:spPr>
            <a:xfrm>
              <a:off x="3529815"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57" name="Rettangolo arrotondato 56"/>
            <p:cNvSpPr/>
            <p:nvPr/>
          </p:nvSpPr>
          <p:spPr bwMode="auto">
            <a:xfrm>
              <a:off x="4174683"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8" name="CasellaDiTesto 57"/>
            <p:cNvSpPr txBox="1"/>
            <p:nvPr/>
          </p:nvSpPr>
          <p:spPr>
            <a:xfrm>
              <a:off x="4193355"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40,8</a:t>
              </a:r>
            </a:p>
          </p:txBody>
        </p:sp>
        <p:sp>
          <p:nvSpPr>
            <p:cNvPr id="59" name="CasellaDiTesto 58"/>
            <p:cNvSpPr txBox="1"/>
            <p:nvPr/>
          </p:nvSpPr>
          <p:spPr>
            <a:xfrm>
              <a:off x="4199767"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60" name="Rettangolo arrotondato 59"/>
            <p:cNvSpPr/>
            <p:nvPr/>
          </p:nvSpPr>
          <p:spPr bwMode="auto">
            <a:xfrm>
              <a:off x="4759811"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CasellaDiTesto 60"/>
            <p:cNvSpPr txBox="1"/>
            <p:nvPr/>
          </p:nvSpPr>
          <p:spPr>
            <a:xfrm>
              <a:off x="4778483"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36,0</a:t>
              </a:r>
            </a:p>
          </p:txBody>
        </p:sp>
        <p:sp>
          <p:nvSpPr>
            <p:cNvPr id="62" name="CasellaDiTesto 61"/>
            <p:cNvSpPr txBox="1"/>
            <p:nvPr/>
          </p:nvSpPr>
          <p:spPr>
            <a:xfrm>
              <a:off x="4708752"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63" name="Rettangolo arrotondato 62"/>
            <p:cNvSpPr/>
            <p:nvPr/>
          </p:nvSpPr>
          <p:spPr bwMode="auto">
            <a:xfrm>
              <a:off x="5343878"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CasellaDiTesto 63"/>
            <p:cNvSpPr txBox="1"/>
            <p:nvPr/>
          </p:nvSpPr>
          <p:spPr>
            <a:xfrm>
              <a:off x="5362550"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42,0</a:t>
              </a:r>
            </a:p>
          </p:txBody>
        </p:sp>
        <p:sp>
          <p:nvSpPr>
            <p:cNvPr id="65" name="CasellaDiTesto 64"/>
            <p:cNvSpPr txBox="1"/>
            <p:nvPr/>
          </p:nvSpPr>
          <p:spPr>
            <a:xfrm>
              <a:off x="5233508"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grpSp>
        <p:nvGrpSpPr>
          <p:cNvPr id="66" name="Gruppo 65"/>
          <p:cNvGrpSpPr/>
          <p:nvPr/>
        </p:nvGrpSpPr>
        <p:grpSpPr>
          <a:xfrm>
            <a:off x="6334122" y="5051941"/>
            <a:ext cx="2465440" cy="1141752"/>
            <a:chOff x="6402362" y="5051941"/>
            <a:chExt cx="2465440" cy="1141752"/>
          </a:xfrm>
        </p:grpSpPr>
        <p:sp>
          <p:nvSpPr>
            <p:cNvPr id="67" name="Rettangolo arrotondato 66"/>
            <p:cNvSpPr/>
            <p:nvPr/>
          </p:nvSpPr>
          <p:spPr bwMode="auto">
            <a:xfrm>
              <a:off x="6458230"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CasellaDiTesto 67"/>
            <p:cNvSpPr txBox="1"/>
            <p:nvPr/>
          </p:nvSpPr>
          <p:spPr>
            <a:xfrm>
              <a:off x="6476902" y="528860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27,0</a:t>
              </a:r>
            </a:p>
          </p:txBody>
        </p:sp>
        <p:sp>
          <p:nvSpPr>
            <p:cNvPr id="69" name="CasellaDiTesto 68"/>
            <p:cNvSpPr txBox="1"/>
            <p:nvPr/>
          </p:nvSpPr>
          <p:spPr>
            <a:xfrm>
              <a:off x="6551441"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70" name="Rettangolo arrotondato 69"/>
            <p:cNvSpPr/>
            <p:nvPr/>
          </p:nvSpPr>
          <p:spPr bwMode="auto">
            <a:xfrm>
              <a:off x="7047230"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1" name="CasellaDiTesto 70"/>
            <p:cNvSpPr txBox="1"/>
            <p:nvPr/>
          </p:nvSpPr>
          <p:spPr>
            <a:xfrm>
              <a:off x="7065902"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38,5</a:t>
              </a:r>
            </a:p>
          </p:txBody>
        </p:sp>
        <p:sp>
          <p:nvSpPr>
            <p:cNvPr id="72" name="CasellaDiTesto 71"/>
            <p:cNvSpPr txBox="1"/>
            <p:nvPr/>
          </p:nvSpPr>
          <p:spPr>
            <a:xfrm>
              <a:off x="7074718"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73" name="Rettangolo arrotondato 72"/>
            <p:cNvSpPr/>
            <p:nvPr/>
          </p:nvSpPr>
          <p:spPr bwMode="auto">
            <a:xfrm>
              <a:off x="7632358"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4" name="CasellaDiTesto 73"/>
            <p:cNvSpPr txBox="1"/>
            <p:nvPr/>
          </p:nvSpPr>
          <p:spPr>
            <a:xfrm>
              <a:off x="7651030"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61,2</a:t>
              </a:r>
            </a:p>
          </p:txBody>
        </p:sp>
        <p:sp>
          <p:nvSpPr>
            <p:cNvPr id="75" name="CasellaDiTesto 74"/>
            <p:cNvSpPr txBox="1"/>
            <p:nvPr/>
          </p:nvSpPr>
          <p:spPr>
            <a:xfrm>
              <a:off x="7712745"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76" name="Rettangolo arrotondato 75"/>
            <p:cNvSpPr/>
            <p:nvPr/>
          </p:nvSpPr>
          <p:spPr bwMode="auto">
            <a:xfrm>
              <a:off x="6458230"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7" name="CasellaDiTesto 76"/>
            <p:cNvSpPr txBox="1"/>
            <p:nvPr/>
          </p:nvSpPr>
          <p:spPr>
            <a:xfrm>
              <a:off x="6476902" y="5885416"/>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36,6</a:t>
              </a:r>
            </a:p>
          </p:txBody>
        </p:sp>
        <p:sp>
          <p:nvSpPr>
            <p:cNvPr id="78" name="CasellaDiTesto 77"/>
            <p:cNvSpPr txBox="1"/>
            <p:nvPr/>
          </p:nvSpPr>
          <p:spPr>
            <a:xfrm>
              <a:off x="6402362"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79" name="Rettangolo arrotondato 78"/>
            <p:cNvSpPr/>
            <p:nvPr/>
          </p:nvSpPr>
          <p:spPr bwMode="auto">
            <a:xfrm>
              <a:off x="7047230"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0" name="CasellaDiTesto 79"/>
            <p:cNvSpPr txBox="1"/>
            <p:nvPr/>
          </p:nvSpPr>
          <p:spPr>
            <a:xfrm>
              <a:off x="7065902"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35,4</a:t>
              </a:r>
            </a:p>
          </p:txBody>
        </p:sp>
        <p:sp>
          <p:nvSpPr>
            <p:cNvPr id="81" name="CasellaDiTesto 80"/>
            <p:cNvSpPr txBox="1"/>
            <p:nvPr/>
          </p:nvSpPr>
          <p:spPr>
            <a:xfrm>
              <a:off x="7072314"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82" name="Rettangolo arrotondato 81"/>
            <p:cNvSpPr/>
            <p:nvPr/>
          </p:nvSpPr>
          <p:spPr bwMode="auto">
            <a:xfrm>
              <a:off x="7632358"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3" name="CasellaDiTesto 82"/>
            <p:cNvSpPr txBox="1"/>
            <p:nvPr/>
          </p:nvSpPr>
          <p:spPr>
            <a:xfrm>
              <a:off x="7651030"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44,1</a:t>
              </a:r>
            </a:p>
          </p:txBody>
        </p:sp>
        <p:sp>
          <p:nvSpPr>
            <p:cNvPr id="84" name="CasellaDiTesto 83"/>
            <p:cNvSpPr txBox="1"/>
            <p:nvPr/>
          </p:nvSpPr>
          <p:spPr>
            <a:xfrm>
              <a:off x="7581299"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85" name="Rettangolo arrotondato 84"/>
            <p:cNvSpPr/>
            <p:nvPr/>
          </p:nvSpPr>
          <p:spPr bwMode="auto">
            <a:xfrm>
              <a:off x="8216425"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6" name="CasellaDiTesto 85"/>
            <p:cNvSpPr txBox="1"/>
            <p:nvPr/>
          </p:nvSpPr>
          <p:spPr>
            <a:xfrm>
              <a:off x="8235097"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30,0</a:t>
              </a:r>
            </a:p>
          </p:txBody>
        </p:sp>
        <p:sp>
          <p:nvSpPr>
            <p:cNvPr id="87" name="CasellaDiTesto 86"/>
            <p:cNvSpPr txBox="1"/>
            <p:nvPr/>
          </p:nvSpPr>
          <p:spPr>
            <a:xfrm>
              <a:off x="8106055"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pic>
        <p:nvPicPr>
          <p:cNvPr id="88"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74307" b="24388"/>
          <a:stretch/>
        </p:blipFill>
        <p:spPr bwMode="auto">
          <a:xfrm>
            <a:off x="667388" y="2185344"/>
            <a:ext cx="1145332" cy="1267556"/>
          </a:xfrm>
          <a:prstGeom prst="rect">
            <a:avLst/>
          </a:prstGeom>
          <a:noFill/>
          <a:extLst>
            <a:ext uri="{909E8E84-426E-40DD-AFC4-6F175D3DCCD1}">
              <a14:hiddenFill xmlns:a14="http://schemas.microsoft.com/office/drawing/2010/main">
                <a:solidFill>
                  <a:srgbClr val="FFFFFF"/>
                </a:solidFill>
              </a14:hiddenFill>
            </a:ext>
          </a:extLst>
        </p:spPr>
      </p:pic>
      <p:sp>
        <p:nvSpPr>
          <p:cNvPr id="89" name="CasellaDiTesto 88"/>
          <p:cNvSpPr txBox="1">
            <a:spLocks noChangeArrowheads="1"/>
          </p:cNvSpPr>
          <p:nvPr/>
        </p:nvSpPr>
        <p:spPr bwMode="auto">
          <a:xfrm>
            <a:off x="601899" y="3305168"/>
            <a:ext cx="127631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26,1</a:t>
            </a:r>
          </a:p>
        </p:txBody>
      </p:sp>
      <p:sp>
        <p:nvSpPr>
          <p:cNvPr id="90" name="Rettangolo 89"/>
          <p:cNvSpPr/>
          <p:nvPr/>
        </p:nvSpPr>
        <p:spPr>
          <a:xfrm>
            <a:off x="601899" y="4026366"/>
            <a:ext cx="2471640" cy="954107"/>
          </a:xfrm>
          <a:prstGeom prst="rect">
            <a:avLst/>
          </a:prstGeom>
        </p:spPr>
        <p:txBody>
          <a:bodyPr wrap="square">
            <a:spAutoFit/>
          </a:bodyPr>
          <a:lstStyle/>
          <a:p>
            <a:pPr fontAlgn="ctr"/>
            <a:r>
              <a:rPr lang="it-IT" sz="2800" dirty="0">
                <a:latin typeface="Calibri" panose="020F0502020204030204" pitchFamily="34" charset="0"/>
              </a:rPr>
              <a:t>Poco soddisfatti</a:t>
            </a:r>
            <a:endParaRPr lang="it-IT" sz="2800" dirty="0">
              <a:solidFill>
                <a:srgbClr val="000000"/>
              </a:solidFill>
              <a:latin typeface="Calibri" panose="020F0502020204030204" pitchFamily="34" charset="0"/>
            </a:endParaRPr>
          </a:p>
        </p:txBody>
      </p:sp>
      <p:pic>
        <p:nvPicPr>
          <p:cNvPr id="91"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37154" r="33770" b="30700"/>
          <a:stretch/>
        </p:blipFill>
        <p:spPr bwMode="auto">
          <a:xfrm>
            <a:off x="3401436" y="2238247"/>
            <a:ext cx="1296144" cy="1161750"/>
          </a:xfrm>
          <a:prstGeom prst="rect">
            <a:avLst/>
          </a:prstGeom>
          <a:noFill/>
          <a:extLst>
            <a:ext uri="{909E8E84-426E-40DD-AFC4-6F175D3DCCD1}">
              <a14:hiddenFill xmlns:a14="http://schemas.microsoft.com/office/drawing/2010/main">
                <a:solidFill>
                  <a:srgbClr val="FFFFFF"/>
                </a:solidFill>
              </a14:hiddenFill>
            </a:ext>
          </a:extLst>
        </p:spPr>
      </p:pic>
      <p:sp>
        <p:nvSpPr>
          <p:cNvPr id="92" name="CasellaDiTesto 91"/>
          <p:cNvSpPr txBox="1">
            <a:spLocks noChangeArrowheads="1"/>
          </p:cNvSpPr>
          <p:nvPr/>
        </p:nvSpPr>
        <p:spPr bwMode="auto">
          <a:xfrm>
            <a:off x="3411353" y="3305168"/>
            <a:ext cx="127631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40,3</a:t>
            </a:r>
          </a:p>
        </p:txBody>
      </p:sp>
      <p:sp>
        <p:nvSpPr>
          <p:cNvPr id="93" name="Rettangolo 92"/>
          <p:cNvSpPr/>
          <p:nvPr/>
        </p:nvSpPr>
        <p:spPr>
          <a:xfrm>
            <a:off x="3411353" y="4026366"/>
            <a:ext cx="2551280" cy="954107"/>
          </a:xfrm>
          <a:prstGeom prst="rect">
            <a:avLst/>
          </a:prstGeom>
        </p:spPr>
        <p:txBody>
          <a:bodyPr wrap="square">
            <a:spAutoFit/>
          </a:bodyPr>
          <a:lstStyle/>
          <a:p>
            <a:pPr fontAlgn="ctr"/>
            <a:r>
              <a:rPr lang="it-IT" sz="2800" dirty="0">
                <a:latin typeface="Calibri" panose="020F0502020204030204" pitchFamily="34" charset="0"/>
              </a:rPr>
              <a:t>Abbastanza soddisfatti</a:t>
            </a:r>
            <a:endParaRPr lang="it-IT" sz="2800" dirty="0">
              <a:solidFill>
                <a:srgbClr val="000000"/>
              </a:solidFill>
              <a:latin typeface="Calibri" panose="020F0502020204030204" pitchFamily="34" charset="0"/>
            </a:endParaRPr>
          </a:p>
        </p:txBody>
      </p:sp>
      <p:sp>
        <p:nvSpPr>
          <p:cNvPr id="95" name="CasellaDiTesto 94"/>
          <p:cNvSpPr txBox="1">
            <a:spLocks noChangeArrowheads="1"/>
          </p:cNvSpPr>
          <p:nvPr/>
        </p:nvSpPr>
        <p:spPr bwMode="auto">
          <a:xfrm>
            <a:off x="6290531" y="3305168"/>
            <a:ext cx="127631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33,6</a:t>
            </a:r>
          </a:p>
        </p:txBody>
      </p:sp>
      <p:sp>
        <p:nvSpPr>
          <p:cNvPr id="96" name="Rettangolo 95"/>
          <p:cNvSpPr/>
          <p:nvPr/>
        </p:nvSpPr>
        <p:spPr>
          <a:xfrm>
            <a:off x="6290531" y="4026366"/>
            <a:ext cx="2471640" cy="954107"/>
          </a:xfrm>
          <a:prstGeom prst="rect">
            <a:avLst/>
          </a:prstGeom>
        </p:spPr>
        <p:txBody>
          <a:bodyPr wrap="square">
            <a:spAutoFit/>
          </a:bodyPr>
          <a:lstStyle/>
          <a:p>
            <a:pPr fontAlgn="ctr"/>
            <a:r>
              <a:rPr lang="it-IT" sz="2800" dirty="0">
                <a:latin typeface="Calibri" panose="020F0502020204030204" pitchFamily="34" charset="0"/>
              </a:rPr>
              <a:t>Molto soddisfatti</a:t>
            </a:r>
            <a:endParaRPr lang="it-IT" sz="2800" dirty="0">
              <a:solidFill>
                <a:srgbClr val="000000"/>
              </a:solidFill>
              <a:latin typeface="Calibri" panose="020F0502020204030204" pitchFamily="34" charset="0"/>
            </a:endParaRPr>
          </a:p>
        </p:txBody>
      </p:sp>
      <p:sp>
        <p:nvSpPr>
          <p:cNvPr id="97" name="Rettangolo 96"/>
          <p:cNvSpPr/>
          <p:nvPr/>
        </p:nvSpPr>
        <p:spPr bwMode="auto">
          <a:xfrm>
            <a:off x="1207430" y="5681126"/>
            <a:ext cx="612000" cy="57515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8" name="Rettangolo 97"/>
          <p:cNvSpPr/>
          <p:nvPr/>
        </p:nvSpPr>
        <p:spPr bwMode="auto">
          <a:xfrm>
            <a:off x="4074080" y="5681126"/>
            <a:ext cx="612000" cy="57515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9" name="Rettangolo 98"/>
          <p:cNvSpPr/>
          <p:nvPr/>
        </p:nvSpPr>
        <p:spPr bwMode="auto">
          <a:xfrm>
            <a:off x="6954192" y="5681126"/>
            <a:ext cx="612000" cy="57515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Rettangolo 100"/>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613365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b="0" dirty="0">
                <a:solidFill>
                  <a:schemeClr val="bg1">
                    <a:lumMod val="65000"/>
                  </a:schemeClr>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struttura delle imprese</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imprese e case produttrici</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dirty="0">
                <a:solidFill>
                  <a:srgbClr val="1F4E79"/>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3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51813"/>
            <a:ext cx="859503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È a conoscenza dell’esistenza di </a:t>
            </a:r>
            <a:r>
              <a:rPr lang="it-IT" sz="1600" u="sng" dirty="0">
                <a:latin typeface="Calibri" panose="020F0502020204030204" pitchFamily="34" charset="0"/>
              </a:rPr>
              <a:t>associazioni di categoria</a:t>
            </a:r>
            <a:r>
              <a:rPr lang="it-IT" sz="1600" b="0" dirty="0">
                <a:latin typeface="Calibri" panose="020F0502020204030204" pitchFamily="34" charset="0"/>
              </a:rPr>
              <a:t> imprenditoriali che rappresentino il settore di attività economica nell’ambito del quale opera la Sua impresa? </a:t>
            </a:r>
          </a:p>
        </p:txBody>
      </p:sp>
      <p:pic>
        <p:nvPicPr>
          <p:cNvPr id="5122" name="Picture 2" descr="http://www.finanziamentopmi.it/wp-content/uploads/2013/01/rete-di-impresa-300x2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85515"/>
            <a:ext cx="1211859" cy="90889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a:spLocks noChangeArrowheads="1"/>
          </p:cNvSpPr>
          <p:nvPr/>
        </p:nvSpPr>
        <p:spPr bwMode="auto">
          <a:xfrm>
            <a:off x="1403648" y="2329071"/>
            <a:ext cx="141096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5400" b="0" dirty="0">
                <a:solidFill>
                  <a:srgbClr val="1F4E79"/>
                </a:solidFill>
                <a:latin typeface="Calibri" panose="020F0502020204030204" pitchFamily="34" charset="0"/>
              </a:rPr>
              <a:t>66,4</a:t>
            </a:r>
          </a:p>
        </p:txBody>
      </p:sp>
      <p:sp>
        <p:nvSpPr>
          <p:cNvPr id="8" name="Rettangolo 7"/>
          <p:cNvSpPr/>
          <p:nvPr/>
        </p:nvSpPr>
        <p:spPr>
          <a:xfrm>
            <a:off x="1403648" y="3257175"/>
            <a:ext cx="2232248" cy="1631216"/>
          </a:xfrm>
          <a:prstGeom prst="rect">
            <a:avLst/>
          </a:prstGeom>
        </p:spPr>
        <p:txBody>
          <a:bodyPr wrap="square">
            <a:spAutoFit/>
          </a:bodyPr>
          <a:lstStyle/>
          <a:p>
            <a:pPr fontAlgn="ctr"/>
            <a:r>
              <a:rPr lang="it-IT" sz="2000" b="0" dirty="0">
                <a:latin typeface="Calibri" panose="020F0502020204030204" pitchFamily="34" charset="0"/>
              </a:rPr>
              <a:t>Imprese a </a:t>
            </a:r>
            <a:r>
              <a:rPr lang="it-IT" sz="2000" u="sng" dirty="0">
                <a:latin typeface="Calibri" panose="020F0502020204030204" pitchFamily="34" charset="0"/>
              </a:rPr>
              <a:t>conoscenza</a:t>
            </a:r>
            <a:r>
              <a:rPr lang="it-IT" sz="2000" b="0" dirty="0">
                <a:latin typeface="Calibri" panose="020F0502020204030204" pitchFamily="34" charset="0"/>
              </a:rPr>
              <a:t> dell’esistenza di associazioni di categoria</a:t>
            </a:r>
            <a:endParaRPr lang="it-IT" sz="2000" b="0" dirty="0">
              <a:solidFill>
                <a:srgbClr val="000000"/>
              </a:solidFill>
              <a:latin typeface="Calibri" panose="020F0502020204030204" pitchFamily="34" charset="0"/>
            </a:endParaRPr>
          </a:p>
        </p:txBody>
      </p:sp>
      <p:sp>
        <p:nvSpPr>
          <p:cNvPr id="2" name="Triangolo isoscele 1"/>
          <p:cNvSpPr/>
          <p:nvPr/>
        </p:nvSpPr>
        <p:spPr bwMode="auto">
          <a:xfrm rot="5400000">
            <a:off x="1253438" y="4149443"/>
            <a:ext cx="4326311" cy="281475"/>
          </a:xfrm>
          <a:prstGeom prst="triangl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24" name="Picture 4" descr="http://www.assomobilita.it/sites/assomobilita.it/files/andreas03_logo.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459"/>
          <a:stretch/>
        </p:blipFill>
        <p:spPr bwMode="auto">
          <a:xfrm>
            <a:off x="5975745" y="3725968"/>
            <a:ext cx="518230" cy="302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bilita"/>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 r="73333"/>
          <a:stretch/>
        </p:blipFill>
        <p:spPr bwMode="auto">
          <a:xfrm>
            <a:off x="6087054" y="4148487"/>
            <a:ext cx="295612" cy="28438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omniauto.it/awpImages/articoli/evidenza/federauto_federaicpa_125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2581"/>
          <a:stretch/>
        </p:blipFill>
        <p:spPr bwMode="auto">
          <a:xfrm>
            <a:off x="6065003" y="3312130"/>
            <a:ext cx="339714" cy="28033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assomobilita.it/sites/assomobilita.it/files/immagini/CONVEGN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63" t="4553" r="84003" b="84050"/>
          <a:stretch/>
        </p:blipFill>
        <p:spPr bwMode="auto">
          <a:xfrm>
            <a:off x="6082168" y="2914608"/>
            <a:ext cx="305385" cy="2748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txBox="1">
            <a:spLocks noChangeArrowheads="1"/>
          </p:cNvSpPr>
          <p:nvPr/>
        </p:nvSpPr>
        <p:spPr bwMode="auto">
          <a:xfrm>
            <a:off x="395288" y="188913"/>
            <a:ext cx="866316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conoscenza delle associazioni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due imprese su tre conoscono almeno un’associazione di categoria… di queste, il 73% cita </a:t>
            </a:r>
            <a:r>
              <a:rPr lang="it-IT" altLang="it-IT" dirty="0" err="1">
                <a:solidFill>
                  <a:schemeClr val="tx1"/>
                </a:solidFill>
                <a:latin typeface="Calibri" panose="020F0502020204030204" pitchFamily="34" charset="0"/>
                <a:cs typeface="Arial" panose="020B0604020202020204" pitchFamily="34" charset="0"/>
              </a:rPr>
              <a:t>confcommercio</a:t>
            </a:r>
            <a:r>
              <a:rPr lang="it-IT" altLang="it-IT" dirty="0">
                <a:solidFill>
                  <a:schemeClr val="tx1"/>
                </a:solidFill>
                <a:latin typeface="Calibri" panose="020F0502020204030204" pitchFamily="34" charset="0"/>
                <a:cs typeface="Arial" panose="020B0604020202020204" pitchFamily="34" charset="0"/>
              </a:rPr>
              <a:t>… nella galassia della confederazione, la più conosciuta risulta </a:t>
            </a:r>
            <a:r>
              <a:rPr lang="it-IT" altLang="it-IT" dirty="0" err="1">
                <a:solidFill>
                  <a:schemeClr val="tx1"/>
                </a:solidFill>
                <a:latin typeface="Calibri" panose="020F0502020204030204" pitchFamily="34" charset="0"/>
                <a:cs typeface="Arial" panose="020B0604020202020204" pitchFamily="34" charset="0"/>
              </a:rPr>
              <a:t>federmotorizzazione</a:t>
            </a:r>
            <a:r>
              <a:rPr lang="it-IT" altLang="it-IT" dirty="0">
                <a:solidFill>
                  <a:schemeClr val="tx1"/>
                </a:solidFill>
                <a:latin typeface="Calibri" panose="020F0502020204030204" pitchFamily="34" charset="0"/>
                <a:cs typeface="Arial" panose="020B0604020202020204" pitchFamily="34" charset="0"/>
              </a:rPr>
              <a:t>…</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26" name="CasellaDiTesto 25"/>
          <p:cNvSpPr txBox="1">
            <a:spLocks noChangeArrowheads="1"/>
          </p:cNvSpPr>
          <p:nvPr/>
        </p:nvSpPr>
        <p:spPr bwMode="auto">
          <a:xfrm>
            <a:off x="4273843" y="2638029"/>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400" b="0" dirty="0">
                <a:solidFill>
                  <a:srgbClr val="1F4E79"/>
                </a:solidFill>
                <a:latin typeface="Calibri" panose="020F0502020204030204" pitchFamily="34" charset="0"/>
              </a:rPr>
              <a:t>72,9</a:t>
            </a:r>
          </a:p>
        </p:txBody>
      </p:sp>
      <p:sp>
        <p:nvSpPr>
          <p:cNvPr id="2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8" name="CasellaDiTesto 9"/>
          <p:cNvSpPr txBox="1">
            <a:spLocks noChangeArrowheads="1"/>
          </p:cNvSpPr>
          <p:nvPr/>
        </p:nvSpPr>
        <p:spPr bwMode="auto">
          <a:xfrm>
            <a:off x="3405507" y="1995210"/>
            <a:ext cx="40468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dirty="0">
                <a:latin typeface="Calibri" panose="020F0502020204030204" pitchFamily="34" charset="0"/>
              </a:rPr>
              <a:t>Se sì, quali associazioni conosce?</a:t>
            </a:r>
          </a:p>
        </p:txBody>
      </p:sp>
      <p:sp>
        <p:nvSpPr>
          <p:cNvPr id="23" name="CasellaDiTesto 22"/>
          <p:cNvSpPr txBox="1">
            <a:spLocks noChangeArrowheads="1"/>
          </p:cNvSpPr>
          <p:nvPr/>
        </p:nvSpPr>
        <p:spPr bwMode="auto">
          <a:xfrm>
            <a:off x="7202061" y="5247357"/>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400" b="0" dirty="0">
                <a:solidFill>
                  <a:srgbClr val="1F4E79"/>
                </a:solidFill>
                <a:latin typeface="Calibri" panose="020F0502020204030204" pitchFamily="34" charset="0"/>
              </a:rPr>
              <a:t>64,5</a:t>
            </a:r>
          </a:p>
        </p:txBody>
      </p:sp>
      <p:sp>
        <p:nvSpPr>
          <p:cNvPr id="24" name="CasellaDiTesto 23"/>
          <p:cNvSpPr txBox="1">
            <a:spLocks noChangeArrowheads="1"/>
          </p:cNvSpPr>
          <p:nvPr/>
        </p:nvSpPr>
        <p:spPr bwMode="auto">
          <a:xfrm>
            <a:off x="4863530" y="5247357"/>
            <a:ext cx="11817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400" b="0" dirty="0">
                <a:solidFill>
                  <a:srgbClr val="1F4E79"/>
                </a:solidFill>
                <a:latin typeface="Calibri" panose="020F0502020204030204" pitchFamily="34" charset="0"/>
              </a:rPr>
              <a:t>62,1</a:t>
            </a:r>
          </a:p>
        </p:txBody>
      </p:sp>
      <p:sp>
        <p:nvSpPr>
          <p:cNvPr id="3" name="Rettangolo 2"/>
          <p:cNvSpPr/>
          <p:nvPr/>
        </p:nvSpPr>
        <p:spPr bwMode="auto">
          <a:xfrm>
            <a:off x="3972977" y="2595392"/>
            <a:ext cx="4879703" cy="1984925"/>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44" name="Picture 24" descr="http://www.plef.org/wp-content/uploads/2014/09/logo-confcommerci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361" t="4396" r="34465" b="40452"/>
          <a:stretch/>
        </p:blipFill>
        <p:spPr bwMode="auto">
          <a:xfrm>
            <a:off x="3563888" y="2420888"/>
            <a:ext cx="792955" cy="706765"/>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www.grosseto.confartigianato.it/ImmaginiUpload%5CCONFNAZ.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0801" t="3979" r="41441" b="54392"/>
          <a:stretch/>
        </p:blipFill>
        <p:spPr bwMode="auto">
          <a:xfrm>
            <a:off x="6444208" y="5201526"/>
            <a:ext cx="777341" cy="69405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upload.wikimedia.org/wikipedia/commons/thumb/0/0b/Confindustria.svg/2000px-Confindustria.svg.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17" r="28757" b="28005"/>
          <a:stretch/>
        </p:blipFill>
        <p:spPr bwMode="auto">
          <a:xfrm>
            <a:off x="4139952" y="5234600"/>
            <a:ext cx="727841" cy="627906"/>
          </a:xfrm>
          <a:prstGeom prst="rect">
            <a:avLst/>
          </a:prstGeom>
          <a:solidFill>
            <a:schemeClr val="bg1"/>
          </a:solidFill>
          <a:extLst/>
        </p:spPr>
      </p:pic>
      <p:sp>
        <p:nvSpPr>
          <p:cNvPr id="31" name="Rettangolo 30"/>
          <p:cNvSpPr/>
          <p:nvPr/>
        </p:nvSpPr>
        <p:spPr>
          <a:xfrm>
            <a:off x="4273843" y="3327944"/>
            <a:ext cx="2232248" cy="369332"/>
          </a:xfrm>
          <a:prstGeom prst="rect">
            <a:avLst/>
          </a:prstGeom>
        </p:spPr>
        <p:txBody>
          <a:bodyPr wrap="square">
            <a:spAutoFit/>
          </a:bodyPr>
          <a:lstStyle/>
          <a:p>
            <a:pPr fontAlgn="ctr"/>
            <a:r>
              <a:rPr lang="it-IT" sz="1800" b="0" dirty="0">
                <a:latin typeface="Calibri" panose="020F0502020204030204" pitchFamily="34" charset="0"/>
              </a:rPr>
              <a:t>Confcommercio</a:t>
            </a:r>
            <a:endParaRPr lang="it-IT" sz="1800" b="0" dirty="0">
              <a:solidFill>
                <a:srgbClr val="000000"/>
              </a:solidFill>
              <a:latin typeface="Calibri" panose="020F0502020204030204" pitchFamily="34" charset="0"/>
            </a:endParaRPr>
          </a:p>
        </p:txBody>
      </p:sp>
      <p:sp>
        <p:nvSpPr>
          <p:cNvPr id="32" name="Rettangolo 31"/>
          <p:cNvSpPr/>
          <p:nvPr/>
        </p:nvSpPr>
        <p:spPr>
          <a:xfrm>
            <a:off x="7202061" y="5939988"/>
            <a:ext cx="1856393" cy="369332"/>
          </a:xfrm>
          <a:prstGeom prst="rect">
            <a:avLst/>
          </a:prstGeom>
        </p:spPr>
        <p:txBody>
          <a:bodyPr wrap="square">
            <a:spAutoFit/>
          </a:bodyPr>
          <a:lstStyle/>
          <a:p>
            <a:pPr fontAlgn="ctr"/>
            <a:r>
              <a:rPr lang="it-IT" sz="1800" b="0" dirty="0">
                <a:latin typeface="Calibri" panose="020F0502020204030204" pitchFamily="34" charset="0"/>
              </a:rPr>
              <a:t>Confartigianato</a:t>
            </a:r>
            <a:endParaRPr lang="it-IT" sz="1800" b="0" dirty="0">
              <a:solidFill>
                <a:srgbClr val="000000"/>
              </a:solidFill>
              <a:latin typeface="Calibri" panose="020F0502020204030204" pitchFamily="34" charset="0"/>
            </a:endParaRPr>
          </a:p>
        </p:txBody>
      </p:sp>
      <p:sp>
        <p:nvSpPr>
          <p:cNvPr id="33" name="Rettangolo 32"/>
          <p:cNvSpPr/>
          <p:nvPr/>
        </p:nvSpPr>
        <p:spPr>
          <a:xfrm>
            <a:off x="4863530" y="5939988"/>
            <a:ext cx="2232248" cy="369332"/>
          </a:xfrm>
          <a:prstGeom prst="rect">
            <a:avLst/>
          </a:prstGeom>
        </p:spPr>
        <p:txBody>
          <a:bodyPr wrap="square">
            <a:spAutoFit/>
          </a:bodyPr>
          <a:lstStyle/>
          <a:p>
            <a:pPr fontAlgn="ctr"/>
            <a:r>
              <a:rPr lang="it-IT" sz="1800" b="0" dirty="0">
                <a:latin typeface="Calibri" panose="020F0502020204030204" pitchFamily="34" charset="0"/>
              </a:rPr>
              <a:t>Confindustria</a:t>
            </a:r>
            <a:endParaRPr lang="it-IT" sz="1800" b="0" dirty="0">
              <a:solidFill>
                <a:srgbClr val="000000"/>
              </a:solidFill>
              <a:latin typeface="Calibri" panose="020F0502020204030204" pitchFamily="34" charset="0"/>
            </a:endParaRPr>
          </a:p>
        </p:txBody>
      </p:sp>
      <p:cxnSp>
        <p:nvCxnSpPr>
          <p:cNvPr id="5" name="Connettore diritto 4"/>
          <p:cNvCxnSpPr/>
          <p:nvPr/>
        </p:nvCxnSpPr>
        <p:spPr bwMode="auto">
          <a:xfrm>
            <a:off x="5956744" y="2672223"/>
            <a:ext cx="0" cy="1774892"/>
          </a:xfrm>
          <a:prstGeom prst="line">
            <a:avLst/>
          </a:prstGeom>
          <a:noFill/>
          <a:ln w="19050" cap="flat" cmpd="sng" algn="ctr">
            <a:solidFill>
              <a:srgbClr val="1F4E79"/>
            </a:solidFill>
            <a:prstDash val="solid"/>
            <a:round/>
            <a:headEnd type="none" w="med" len="med"/>
            <a:tailEnd type="none" w="med" len="med"/>
          </a:ln>
          <a:effectLst/>
        </p:spPr>
      </p:cxnSp>
      <p:sp>
        <p:nvSpPr>
          <p:cNvPr id="37" name="Rettangolo 36"/>
          <p:cNvSpPr/>
          <p:nvPr/>
        </p:nvSpPr>
        <p:spPr>
          <a:xfrm>
            <a:off x="5985804" y="2606968"/>
            <a:ext cx="1945982" cy="276999"/>
          </a:xfrm>
          <a:prstGeom prst="rect">
            <a:avLst/>
          </a:prstGeom>
        </p:spPr>
        <p:txBody>
          <a:bodyPr wrap="square">
            <a:spAutoFit/>
          </a:bodyPr>
          <a:lstStyle/>
          <a:p>
            <a:pPr fontAlgn="ctr"/>
            <a:r>
              <a:rPr lang="it-IT" sz="1200" b="0" i="1" dirty="0">
                <a:latin typeface="Calibri" panose="020F0502020204030204" pitchFamily="34" charset="0"/>
              </a:rPr>
              <a:t>Le più citate…</a:t>
            </a:r>
            <a:endParaRPr lang="it-IT" sz="1200" b="0" i="1" dirty="0">
              <a:solidFill>
                <a:srgbClr val="000000"/>
              </a:solidFill>
              <a:latin typeface="Calibri" panose="020F0502020204030204" pitchFamily="34" charset="0"/>
            </a:endParaRPr>
          </a:p>
        </p:txBody>
      </p:sp>
      <p:sp>
        <p:nvSpPr>
          <p:cNvPr id="40" name="CasellaDiTesto 39"/>
          <p:cNvSpPr txBox="1">
            <a:spLocks noChangeArrowheads="1"/>
          </p:cNvSpPr>
          <p:nvPr/>
        </p:nvSpPr>
        <p:spPr bwMode="auto">
          <a:xfrm>
            <a:off x="8253644" y="2882753"/>
            <a:ext cx="5485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30,4</a:t>
            </a:r>
          </a:p>
        </p:txBody>
      </p:sp>
      <p:sp>
        <p:nvSpPr>
          <p:cNvPr id="41" name="CasellaDiTesto 40"/>
          <p:cNvSpPr txBox="1">
            <a:spLocks noChangeArrowheads="1"/>
          </p:cNvSpPr>
          <p:nvPr/>
        </p:nvSpPr>
        <p:spPr bwMode="auto">
          <a:xfrm>
            <a:off x="6379556" y="2898142"/>
            <a:ext cx="17114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err="1">
                <a:solidFill>
                  <a:srgbClr val="1F4E79"/>
                </a:solidFill>
                <a:latin typeface="Calibri" panose="020F0502020204030204" pitchFamily="34" charset="0"/>
              </a:rPr>
              <a:t>Federmotorizzazione</a:t>
            </a:r>
            <a:endParaRPr lang="it-IT" sz="1400" b="0" dirty="0">
              <a:solidFill>
                <a:srgbClr val="1F4E79"/>
              </a:solidFill>
              <a:latin typeface="Calibri" panose="020F0502020204030204" pitchFamily="34" charset="0"/>
            </a:endParaRPr>
          </a:p>
        </p:txBody>
      </p:sp>
      <p:sp>
        <p:nvSpPr>
          <p:cNvPr id="42" name="CasellaDiTesto 41"/>
          <p:cNvSpPr txBox="1">
            <a:spLocks noChangeArrowheads="1"/>
          </p:cNvSpPr>
          <p:nvPr/>
        </p:nvSpPr>
        <p:spPr bwMode="auto">
          <a:xfrm>
            <a:off x="8253644" y="3283020"/>
            <a:ext cx="5485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29,0</a:t>
            </a:r>
          </a:p>
        </p:txBody>
      </p:sp>
      <p:sp>
        <p:nvSpPr>
          <p:cNvPr id="43" name="CasellaDiTesto 42"/>
          <p:cNvSpPr txBox="1">
            <a:spLocks noChangeArrowheads="1"/>
          </p:cNvSpPr>
          <p:nvPr/>
        </p:nvSpPr>
        <p:spPr bwMode="auto">
          <a:xfrm>
            <a:off x="6379556" y="3298409"/>
            <a:ext cx="9316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err="1">
                <a:solidFill>
                  <a:srgbClr val="1F4E79"/>
                </a:solidFill>
                <a:latin typeface="Calibri" panose="020F0502020204030204" pitchFamily="34" charset="0"/>
              </a:rPr>
              <a:t>Federauto</a:t>
            </a:r>
            <a:endParaRPr lang="it-IT" sz="1400" b="0" dirty="0">
              <a:solidFill>
                <a:srgbClr val="1F4E79"/>
              </a:solidFill>
              <a:latin typeface="Calibri" panose="020F0502020204030204" pitchFamily="34" charset="0"/>
            </a:endParaRPr>
          </a:p>
        </p:txBody>
      </p:sp>
      <p:sp>
        <p:nvSpPr>
          <p:cNvPr id="45" name="CasellaDiTesto 44"/>
          <p:cNvSpPr txBox="1">
            <a:spLocks noChangeArrowheads="1"/>
          </p:cNvSpPr>
          <p:nvPr/>
        </p:nvSpPr>
        <p:spPr bwMode="auto">
          <a:xfrm>
            <a:off x="8253644" y="3707784"/>
            <a:ext cx="5485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25,6</a:t>
            </a:r>
          </a:p>
        </p:txBody>
      </p:sp>
      <p:sp>
        <p:nvSpPr>
          <p:cNvPr id="46" name="CasellaDiTesto 45"/>
          <p:cNvSpPr txBox="1">
            <a:spLocks noChangeArrowheads="1"/>
          </p:cNvSpPr>
          <p:nvPr/>
        </p:nvSpPr>
        <p:spPr bwMode="auto">
          <a:xfrm>
            <a:off x="6379556" y="3723173"/>
            <a:ext cx="11266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err="1">
                <a:solidFill>
                  <a:srgbClr val="1F4E79"/>
                </a:solidFill>
                <a:latin typeface="Calibri" panose="020F0502020204030204" pitchFamily="34" charset="0"/>
              </a:rPr>
              <a:t>Assomobilità</a:t>
            </a:r>
            <a:endParaRPr lang="it-IT" sz="1400" b="0" dirty="0">
              <a:solidFill>
                <a:srgbClr val="1F4E79"/>
              </a:solidFill>
              <a:latin typeface="Calibri" panose="020F0502020204030204" pitchFamily="34" charset="0"/>
            </a:endParaRPr>
          </a:p>
        </p:txBody>
      </p:sp>
      <p:sp>
        <p:nvSpPr>
          <p:cNvPr id="48" name="CasellaDiTesto 47"/>
          <p:cNvSpPr txBox="1">
            <a:spLocks noChangeArrowheads="1"/>
          </p:cNvSpPr>
          <p:nvPr/>
        </p:nvSpPr>
        <p:spPr bwMode="auto">
          <a:xfrm>
            <a:off x="8253644" y="4121402"/>
            <a:ext cx="5485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15,4</a:t>
            </a:r>
          </a:p>
        </p:txBody>
      </p:sp>
      <p:sp>
        <p:nvSpPr>
          <p:cNvPr id="49" name="CasellaDiTesto 48"/>
          <p:cNvSpPr txBox="1">
            <a:spLocks noChangeArrowheads="1"/>
          </p:cNvSpPr>
          <p:nvPr/>
        </p:nvSpPr>
        <p:spPr bwMode="auto">
          <a:xfrm>
            <a:off x="6379556" y="4136791"/>
            <a:ext cx="199661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a:solidFill>
                  <a:srgbClr val="1F4E79"/>
                </a:solidFill>
                <a:latin typeface="Calibri" panose="020F0502020204030204" pitchFamily="34" charset="0"/>
              </a:rPr>
              <a:t>Confcommercio Mobilità</a:t>
            </a:r>
          </a:p>
        </p:txBody>
      </p:sp>
      <p:sp>
        <p:nvSpPr>
          <p:cNvPr id="35" name="Rettangolo 34"/>
          <p:cNvSpPr/>
          <p:nvPr/>
        </p:nvSpPr>
        <p:spPr>
          <a:xfrm>
            <a:off x="4283968" y="2348880"/>
            <a:ext cx="1945982" cy="276999"/>
          </a:xfrm>
          <a:prstGeom prst="rect">
            <a:avLst/>
          </a:prstGeom>
        </p:spPr>
        <p:txBody>
          <a:bodyPr wrap="square">
            <a:spAutoFit/>
          </a:bodyPr>
          <a:lstStyle/>
          <a:p>
            <a:pPr fontAlgn="ctr"/>
            <a:r>
              <a:rPr lang="it-IT" sz="1200" i="1" dirty="0">
                <a:latin typeface="Calibri" panose="020F0502020204030204" pitchFamily="34" charset="0"/>
              </a:rPr>
              <a:t>Nel mondo Confcommercio</a:t>
            </a:r>
            <a:endParaRPr lang="it-IT" sz="1200" i="1" dirty="0">
              <a:solidFill>
                <a:srgbClr val="000000"/>
              </a:solidFill>
              <a:latin typeface="Calibri" panose="020F0502020204030204" pitchFamily="34" charset="0"/>
            </a:endParaRPr>
          </a:p>
        </p:txBody>
      </p:sp>
      <p:sp>
        <p:nvSpPr>
          <p:cNvPr id="36" name="Rettangolo 35"/>
          <p:cNvSpPr/>
          <p:nvPr/>
        </p:nvSpPr>
        <p:spPr bwMode="auto">
          <a:xfrm>
            <a:off x="3969810" y="4972468"/>
            <a:ext cx="4879703" cy="1388498"/>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Rettangolo 37"/>
          <p:cNvSpPr/>
          <p:nvPr/>
        </p:nvSpPr>
        <p:spPr>
          <a:xfrm>
            <a:off x="3915094" y="4725955"/>
            <a:ext cx="2712319" cy="276999"/>
          </a:xfrm>
          <a:prstGeom prst="rect">
            <a:avLst/>
          </a:prstGeom>
        </p:spPr>
        <p:txBody>
          <a:bodyPr wrap="square">
            <a:spAutoFit/>
          </a:bodyPr>
          <a:lstStyle/>
          <a:p>
            <a:pPr fontAlgn="ctr"/>
            <a:r>
              <a:rPr lang="it-IT" sz="1200" i="1" dirty="0">
                <a:latin typeface="Calibri" panose="020F0502020204030204" pitchFamily="34" charset="0"/>
              </a:rPr>
              <a:t>Al di fuori del mondo Confcommercio</a:t>
            </a:r>
            <a:endParaRPr lang="it-IT" sz="1200" i="1" dirty="0">
              <a:solidFill>
                <a:srgbClr val="000000"/>
              </a:solidFill>
              <a:latin typeface="Calibri" panose="020F0502020204030204" pitchFamily="34" charset="0"/>
            </a:endParaRPr>
          </a:p>
        </p:txBody>
      </p:sp>
      <p:sp>
        <p:nvSpPr>
          <p:cNvPr id="39" name="CasellaDiTesto 38"/>
          <p:cNvSpPr txBox="1"/>
          <p:nvPr/>
        </p:nvSpPr>
        <p:spPr>
          <a:xfrm>
            <a:off x="293921" y="5177288"/>
            <a:ext cx="2837919" cy="1169551"/>
          </a:xfrm>
          <a:prstGeom prst="rect">
            <a:avLst/>
          </a:prstGeom>
          <a:solidFill>
            <a:srgbClr val="FFFF00"/>
          </a:solidFill>
        </p:spPr>
        <p:txBody>
          <a:bodyPr wrap="square" rtlCol="0">
            <a:spAutoFit/>
          </a:bodyPr>
          <a:lstStyle/>
          <a:p>
            <a:r>
              <a:rPr lang="it-IT" sz="1400" dirty="0">
                <a:latin typeface="Calibri" panose="020F0502020204030204" pitchFamily="34" charset="0"/>
              </a:rPr>
              <a:t>Nel Nord Est, la quota di imprese a conoscenza dell’esistenza di associazioni di categoria è pari al 67%. Di queste, il 73% conosce Confcommercio.</a:t>
            </a:r>
          </a:p>
        </p:txBody>
      </p:sp>
      <p:sp>
        <p:nvSpPr>
          <p:cNvPr id="44" name="Rettangolo 43"/>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36669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00698"/>
            <a:ext cx="85950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L’impresa è </a:t>
            </a:r>
            <a:r>
              <a:rPr lang="it-IT" sz="2000" u="sng" dirty="0">
                <a:latin typeface="Calibri" panose="020F0502020204030204" pitchFamily="34" charset="0"/>
              </a:rPr>
              <a:t>iscritta</a:t>
            </a:r>
            <a:r>
              <a:rPr lang="it-IT" sz="2000" b="0" dirty="0">
                <a:latin typeface="Calibri" panose="020F0502020204030204" pitchFamily="34" charset="0"/>
              </a:rPr>
              <a:t> a qualche associazione di categoria? </a:t>
            </a:r>
          </a:p>
        </p:txBody>
      </p:sp>
      <p:sp>
        <p:nvSpPr>
          <p:cNvPr id="5" name="Rectangle 4"/>
          <p:cNvSpPr txBox="1">
            <a:spLocks noChangeArrowheads="1"/>
          </p:cNvSpPr>
          <p:nvPr/>
        </p:nvSpPr>
        <p:spPr bwMode="auto">
          <a:xfrm>
            <a:off x="395288" y="188913"/>
            <a:ext cx="874871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iscrizione alle associazioni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…quattro imprese del settore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su dieci sono iscritte ad un’associazione di categoria… di queste, oltre il 60% dichiara genericamente «</a:t>
            </a:r>
            <a:r>
              <a:rPr lang="it-IT" dirty="0" err="1">
                <a:solidFill>
                  <a:schemeClr val="tx1"/>
                </a:solidFill>
                <a:latin typeface="Calibri" panose="020F0502020204030204" pitchFamily="34" charset="0"/>
              </a:rPr>
              <a:t>confcommercio</a:t>
            </a:r>
            <a:r>
              <a:rPr lang="it-IT" dirty="0">
                <a:solidFill>
                  <a:schemeClr val="tx1"/>
                </a:solidFill>
                <a:latin typeface="Calibri" panose="020F0502020204030204" pitchFamily="34" charset="0"/>
              </a:rPr>
              <a:t>»…</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10"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3923928" y="2492896"/>
            <a:ext cx="1160966" cy="1034776"/>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a:spLocks noChangeArrowheads="1"/>
          </p:cNvSpPr>
          <p:nvPr/>
        </p:nvSpPr>
        <p:spPr bwMode="auto">
          <a:xfrm>
            <a:off x="5300898" y="2377955"/>
            <a:ext cx="141096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5400" b="0" dirty="0">
                <a:solidFill>
                  <a:srgbClr val="1F4E79"/>
                </a:solidFill>
                <a:latin typeface="Calibri" panose="020F0502020204030204" pitchFamily="34" charset="0"/>
              </a:rPr>
              <a:t>60,4</a:t>
            </a:r>
          </a:p>
        </p:txBody>
      </p:sp>
      <p:sp>
        <p:nvSpPr>
          <p:cNvPr id="12" name="Rettangolo 11"/>
          <p:cNvSpPr/>
          <p:nvPr/>
        </p:nvSpPr>
        <p:spPr>
          <a:xfrm>
            <a:off x="5300898" y="3212976"/>
            <a:ext cx="2232248" cy="461665"/>
          </a:xfrm>
          <a:prstGeom prst="rect">
            <a:avLst/>
          </a:prstGeom>
        </p:spPr>
        <p:txBody>
          <a:bodyPr wrap="square">
            <a:spAutoFit/>
          </a:bodyPr>
          <a:lstStyle/>
          <a:p>
            <a:pPr fontAlgn="ctr"/>
            <a:r>
              <a:rPr lang="it-IT" sz="2400" b="0" dirty="0">
                <a:latin typeface="Calibri" panose="020F0502020204030204" pitchFamily="34" charset="0"/>
              </a:rPr>
              <a:t>Confcommercio</a:t>
            </a:r>
          </a:p>
        </p:txBody>
      </p:sp>
      <p:pic>
        <p:nvPicPr>
          <p:cNvPr id="2" name="Immagine 1"/>
          <p:cNvPicPr>
            <a:picLocks noChangeAspect="1"/>
          </p:cNvPicPr>
          <p:nvPr/>
        </p:nvPicPr>
        <p:blipFill>
          <a:blip r:embed="rId3"/>
          <a:stretch>
            <a:fillRect/>
          </a:stretch>
        </p:blipFill>
        <p:spPr>
          <a:xfrm>
            <a:off x="21848" y="1985674"/>
            <a:ext cx="2607380" cy="2153305"/>
          </a:xfrm>
          <a:prstGeom prst="rect">
            <a:avLst/>
          </a:prstGeom>
        </p:spPr>
      </p:pic>
      <p:sp>
        <p:nvSpPr>
          <p:cNvPr id="13" name="CasellaDiTesto 9"/>
          <p:cNvSpPr txBox="1">
            <a:spLocks noChangeArrowheads="1"/>
          </p:cNvSpPr>
          <p:nvPr/>
        </p:nvSpPr>
        <p:spPr bwMode="auto">
          <a:xfrm>
            <a:off x="827584" y="4097578"/>
            <a:ext cx="23594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solidFill>
                  <a:srgbClr val="1F4E79"/>
                </a:solidFill>
                <a:latin typeface="Calibri" panose="020F0502020204030204" pitchFamily="34" charset="0"/>
              </a:rPr>
              <a:t>È iscritta</a:t>
            </a:r>
          </a:p>
        </p:txBody>
      </p:sp>
      <p:sp>
        <p:nvSpPr>
          <p:cNvPr id="14" name="CasellaDiTesto 13"/>
          <p:cNvSpPr txBox="1">
            <a:spLocks noChangeArrowheads="1"/>
          </p:cNvSpPr>
          <p:nvPr/>
        </p:nvSpPr>
        <p:spPr bwMode="auto">
          <a:xfrm>
            <a:off x="1403648" y="2628201"/>
            <a:ext cx="9124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3200" b="0" dirty="0">
                <a:solidFill>
                  <a:schemeClr val="bg1"/>
                </a:solidFill>
                <a:latin typeface="Calibri" panose="020F0502020204030204" pitchFamily="34" charset="0"/>
              </a:rPr>
              <a:t>40,9</a:t>
            </a:r>
          </a:p>
        </p:txBody>
      </p:sp>
      <p:sp>
        <p:nvSpPr>
          <p:cNvPr id="15" name="CasellaDiTesto 9"/>
          <p:cNvSpPr txBox="1">
            <a:spLocks noChangeArrowheads="1"/>
          </p:cNvSpPr>
          <p:nvPr/>
        </p:nvSpPr>
        <p:spPr bwMode="auto">
          <a:xfrm>
            <a:off x="3749181" y="1806701"/>
            <a:ext cx="44749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latin typeface="Calibri" panose="020F0502020204030204" pitchFamily="34" charset="0"/>
              </a:rPr>
              <a:t>A quali associazioni è iscritta?</a:t>
            </a:r>
          </a:p>
        </p:txBody>
      </p:sp>
      <p:sp>
        <p:nvSpPr>
          <p:cNvPr id="16" name="Freccia a destra 15"/>
          <p:cNvSpPr/>
          <p:nvPr/>
        </p:nvSpPr>
        <p:spPr bwMode="auto">
          <a:xfrm>
            <a:off x="2161054" y="3658469"/>
            <a:ext cx="1322726"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17" name="Connettore diritto 16"/>
          <p:cNvCxnSpPr/>
          <p:nvPr/>
        </p:nvCxnSpPr>
        <p:spPr bwMode="auto">
          <a:xfrm>
            <a:off x="3683304" y="2259456"/>
            <a:ext cx="0" cy="3960000"/>
          </a:xfrm>
          <a:prstGeom prst="line">
            <a:avLst/>
          </a:prstGeom>
          <a:noFill/>
          <a:ln w="57150" cap="flat" cmpd="sng" algn="ctr">
            <a:solidFill>
              <a:srgbClr val="1F4E79"/>
            </a:solidFill>
            <a:prstDash val="solid"/>
            <a:round/>
            <a:headEnd type="none" w="med" len="med"/>
            <a:tailEnd type="none" w="med" len="med"/>
          </a:ln>
          <a:effectLst/>
        </p:spPr>
      </p:cxnSp>
      <p:sp>
        <p:nvSpPr>
          <p:cNvPr id="18" name="Rettangolo 17"/>
          <p:cNvSpPr/>
          <p:nvPr/>
        </p:nvSpPr>
        <p:spPr>
          <a:xfrm>
            <a:off x="827584" y="4505352"/>
            <a:ext cx="2396215" cy="1077218"/>
          </a:xfrm>
          <a:prstGeom prst="rect">
            <a:avLst/>
          </a:prstGeom>
        </p:spPr>
        <p:txBody>
          <a:bodyPr wrap="square">
            <a:spAutoFit/>
          </a:bodyPr>
          <a:lstStyle/>
          <a:p>
            <a:pPr fontAlgn="ctr"/>
            <a:r>
              <a:rPr lang="it-IT" sz="1600" b="0" i="1" dirty="0">
                <a:latin typeface="Calibri" panose="020F0502020204030204" pitchFamily="34" charset="0"/>
              </a:rPr>
              <a:t>Circa il 41% delle imprese </a:t>
            </a:r>
            <a:r>
              <a:rPr lang="it-IT" sz="1600" b="0" i="1" dirty="0" err="1">
                <a:latin typeface="Calibri" panose="020F0502020204030204" pitchFamily="34" charset="0"/>
              </a:rPr>
              <a:t>dell’automotive</a:t>
            </a:r>
            <a:r>
              <a:rPr lang="it-IT" sz="1600" b="0" i="1" dirty="0">
                <a:latin typeface="Calibri" panose="020F0502020204030204" pitchFamily="34" charset="0"/>
              </a:rPr>
              <a:t> è iscritta ad almeno un’associazione di categoria</a:t>
            </a:r>
            <a:endParaRPr lang="it-IT" sz="1600" b="0" i="1" dirty="0">
              <a:solidFill>
                <a:srgbClr val="000000"/>
              </a:solidFill>
              <a:latin typeface="Calibri" panose="020F0502020204030204" pitchFamily="34" charset="0"/>
            </a:endParaRPr>
          </a:p>
        </p:txBody>
      </p:sp>
      <p:pic>
        <p:nvPicPr>
          <p:cNvPr id="19" name="Picture 6" descr="http://www.jpecon.to.it/public/image/alert-icon-300x276%281%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016" y="3829291"/>
            <a:ext cx="752468" cy="6922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p:cNvSpPr txBox="1">
            <a:spLocks noChangeArrowheads="1"/>
          </p:cNvSpPr>
          <p:nvPr/>
        </p:nvSpPr>
        <p:spPr bwMode="auto">
          <a:xfrm>
            <a:off x="5300898" y="3837180"/>
            <a:ext cx="330355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0"/>
              </a:spcBef>
            </a:pPr>
            <a:r>
              <a:rPr lang="it-IT" altLang="it-IT" sz="1600" b="0" dirty="0">
                <a:latin typeface="Calibri" panose="020F0502020204030204" pitchFamily="34" charset="0"/>
              </a:rPr>
              <a:t>È indicativo come le imprese del settore </a:t>
            </a:r>
            <a:r>
              <a:rPr lang="it-IT" altLang="it-IT" sz="1600" b="0" dirty="0" err="1">
                <a:latin typeface="Calibri" panose="020F0502020204030204" pitchFamily="34" charset="0"/>
              </a:rPr>
              <a:t>automotive</a:t>
            </a:r>
            <a:r>
              <a:rPr lang="it-IT" altLang="it-IT" sz="1600" b="0" dirty="0">
                <a:latin typeface="Calibri" panose="020F0502020204030204" pitchFamily="34" charset="0"/>
              </a:rPr>
              <a:t> manifestino delle difficoltà nell’identificare l’associazione di categoria alla quale sono realmente iscritte.</a:t>
            </a:r>
          </a:p>
          <a:p>
            <a:pPr eaLnBrk="1" hangingPunct="1">
              <a:spcBef>
                <a:spcPts val="0"/>
              </a:spcBef>
            </a:pPr>
            <a:r>
              <a:rPr lang="it-IT" altLang="it-IT" sz="1600" b="0" dirty="0">
                <a:latin typeface="Calibri" panose="020F0502020204030204" pitchFamily="34" charset="0"/>
              </a:rPr>
              <a:t>Oltre il 60% indica genericamente «Confcommercio», non riuscendo a distinguere tra le varie associazioni che afferiscono alla Confederazione.</a:t>
            </a:r>
          </a:p>
        </p:txBody>
      </p:sp>
      <p:sp>
        <p:nvSpPr>
          <p:cNvPr id="21" name="Rettangolo 20"/>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62727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b="0" dirty="0">
                <a:solidFill>
                  <a:schemeClr val="bg1">
                    <a:lumMod val="65000"/>
                  </a:schemeClr>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struttura delle imprese</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imprese e case produttrici</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dirty="0">
                <a:solidFill>
                  <a:srgbClr val="1F4E79"/>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egnaposto contenuto 2"/>
          <p:cNvSpPr>
            <a:spLocks noGrp="1"/>
          </p:cNvSpPr>
          <p:nvPr>
            <p:ph idx="1"/>
          </p:nvPr>
        </p:nvSpPr>
        <p:spPr>
          <a:xfrm>
            <a:off x="395289" y="667823"/>
            <a:ext cx="8497191" cy="1892826"/>
          </a:xfrm>
        </p:spPr>
        <p:txBody>
          <a:bodyPr wrap="square">
            <a:spAutoFit/>
          </a:bodyPr>
          <a:lstStyle/>
          <a:p>
            <a:pPr marL="0" indent="0" algn="just">
              <a:spcBef>
                <a:spcPts val="600"/>
              </a:spcBef>
              <a:buFontTx/>
              <a:buNone/>
            </a:pPr>
            <a:r>
              <a:rPr lang="it-IT" sz="1600" dirty="0">
                <a:latin typeface="Calibri" panose="020F0502020204030204" pitchFamily="34" charset="0"/>
              </a:rPr>
              <a:t>Questo documento consiste in un estratto dei risultati del primo semestre 2016 dell’</a:t>
            </a:r>
            <a:r>
              <a:rPr lang="it-IT" sz="1600" b="1" dirty="0">
                <a:latin typeface="Calibri" panose="020F0502020204030204" pitchFamily="34" charset="0"/>
              </a:rPr>
              <a:t>osservatorio sulle imprese del settore della mobilità</a:t>
            </a:r>
            <a:r>
              <a:rPr lang="it-IT" sz="1600" dirty="0">
                <a:latin typeface="Calibri" panose="020F0502020204030204" pitchFamily="34" charset="0"/>
              </a:rPr>
              <a:t>, realizzato da </a:t>
            </a:r>
            <a:r>
              <a:rPr lang="it-IT" sz="1600" b="1" dirty="0">
                <a:latin typeface="Calibri" panose="020F0502020204030204" pitchFamily="34" charset="0"/>
              </a:rPr>
              <a:t>Format Research </a:t>
            </a:r>
            <a:r>
              <a:rPr lang="it-IT" sz="1600" dirty="0">
                <a:latin typeface="Calibri" panose="020F0502020204030204" pitchFamily="34" charset="0"/>
              </a:rPr>
              <a:t>in collaborazione con </a:t>
            </a:r>
            <a:r>
              <a:rPr lang="it-IT" sz="1600" b="1" dirty="0">
                <a:solidFill>
                  <a:srgbClr val="1F497D"/>
                </a:solidFill>
                <a:latin typeface="Calibri" panose="020F0502020204030204" pitchFamily="34" charset="0"/>
              </a:rPr>
              <a:t>Confcommercio Mobilità</a:t>
            </a:r>
            <a:r>
              <a:rPr lang="it-IT" sz="1600" dirty="0">
                <a:latin typeface="Calibri" panose="020F0502020204030204" pitchFamily="34" charset="0"/>
              </a:rPr>
              <a:t>. Lo studio si articola su due rilevazioni semestrali (due rilevazioni in un anno) condotte su un campione delle imprese italiane che si occupano della mobilità in tutte le sue forme, statisticamente rappresentativo dell’universo dell’intero comparto.</a:t>
            </a:r>
          </a:p>
          <a:p>
            <a:pPr marL="0" indent="0" algn="just">
              <a:spcBef>
                <a:spcPts val="600"/>
              </a:spcBef>
              <a:buFontTx/>
              <a:buNone/>
            </a:pPr>
            <a:r>
              <a:rPr lang="it-IT" sz="1600" dirty="0">
                <a:latin typeface="Calibri" panose="020F0502020204030204" pitchFamily="34" charset="0"/>
              </a:rPr>
              <a:t>Nello specifico, laddove disponibili, sono presentati i dati di approfondimento sulle imprese della mobilità operative nel </a:t>
            </a:r>
            <a:r>
              <a:rPr lang="it-IT" sz="1600" b="1" dirty="0">
                <a:latin typeface="Calibri" panose="020F0502020204030204" pitchFamily="34" charset="0"/>
              </a:rPr>
              <a:t>Friuli Venezia Giulia</a:t>
            </a:r>
            <a:r>
              <a:rPr lang="it-IT" sz="1600" dirty="0">
                <a:latin typeface="Calibri" panose="020F0502020204030204" pitchFamily="34" charset="0"/>
              </a:rPr>
              <a:t>, secondo i seguenti step:</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premessa |</a:t>
            </a:r>
            <a:r>
              <a:rPr lang="it-IT" altLang="it-IT" dirty="0">
                <a:solidFill>
                  <a:schemeClr val="tx1"/>
                </a:solidFill>
                <a:latin typeface="Calibri" panose="020F0502020204030204" pitchFamily="34" charset="0"/>
                <a:cs typeface="Arial" panose="020B0604020202020204" pitchFamily="34" charset="0"/>
              </a:rPr>
              <a:t> tematiche analizzate</a:t>
            </a:r>
          </a:p>
        </p:txBody>
      </p:sp>
      <p:graphicFrame>
        <p:nvGraphicFramePr>
          <p:cNvPr id="18" name="Diagramma 17"/>
          <p:cNvGraphicFramePr/>
          <p:nvPr>
            <p:extLst>
              <p:ext uri="{D42A27DB-BD31-4B8C-83A1-F6EECF244321}">
                <p14:modId xmlns:p14="http://schemas.microsoft.com/office/powerpoint/2010/main" val="1225700228"/>
              </p:ext>
            </p:extLst>
          </p:nvPr>
        </p:nvGraphicFramePr>
        <p:xfrm>
          <a:off x="471463" y="2602612"/>
          <a:ext cx="7916961"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6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395288" y="828234"/>
            <a:ext cx="8443912" cy="5586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50" dirty="0">
                <a:solidFill>
                  <a:srgbClr val="1F497D"/>
                </a:solidFill>
                <a:latin typeface="Calibri" panose="020F0502020204030204" pitchFamily="34" charset="0"/>
              </a:rPr>
              <a:t>COMMITTENTE</a:t>
            </a:r>
          </a:p>
          <a:p>
            <a:pPr algn="just" eaLnBrk="1" hangingPunct="1"/>
            <a:r>
              <a:rPr lang="it-IT" altLang="it-IT" sz="1050" b="0" dirty="0">
                <a:latin typeface="Calibri" panose="020F0502020204030204" pitchFamily="34" charset="0"/>
              </a:rPr>
              <a:t>Confcommercio Mobilità</a:t>
            </a:r>
            <a:endParaRPr lang="it-IT" altLang="ja-JP" sz="1050" b="0" dirty="0">
              <a:latin typeface="Calibri" panose="020F0502020204030204" pitchFamily="34" charset="0"/>
            </a:endParaRPr>
          </a:p>
          <a:p>
            <a:pPr algn="just" eaLnBrk="1" hangingPunct="1"/>
            <a:endParaRPr lang="it-IT" altLang="it-IT" sz="1050" b="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AUTORE</a:t>
            </a:r>
          </a:p>
          <a:p>
            <a:pPr algn="just" eaLnBrk="1" hangingPunct="1"/>
            <a:r>
              <a:rPr lang="it-IT" altLang="it-IT" sz="1050" b="0" dirty="0">
                <a:solidFill>
                  <a:srgbClr val="000000"/>
                </a:solidFill>
                <a:latin typeface="Calibri" panose="020F0502020204030204" pitchFamily="34" charset="0"/>
              </a:rPr>
              <a:t>Format </a:t>
            </a:r>
            <a:r>
              <a:rPr lang="it-IT" altLang="it-IT" sz="1050" b="0" dirty="0" err="1">
                <a:solidFill>
                  <a:srgbClr val="000000"/>
                </a:solidFill>
                <a:latin typeface="Calibri" panose="020F0502020204030204" pitchFamily="34" charset="0"/>
              </a:rPr>
              <a:t>Research</a:t>
            </a:r>
            <a:r>
              <a:rPr lang="it-IT" altLang="it-IT" sz="1050" b="0" dirty="0">
                <a:solidFill>
                  <a:srgbClr val="000000"/>
                </a:solidFill>
                <a:latin typeface="Calibri" panose="020F0502020204030204" pitchFamily="34" charset="0"/>
              </a:rPr>
              <a:t> </a:t>
            </a:r>
            <a:r>
              <a:rPr lang="it-IT" altLang="it-IT" sz="1050" b="0" dirty="0" err="1">
                <a:solidFill>
                  <a:srgbClr val="000000"/>
                </a:solidFill>
                <a:latin typeface="Calibri" panose="020F0502020204030204" pitchFamily="34" charset="0"/>
              </a:rPr>
              <a:t>Srl</a:t>
            </a:r>
            <a:r>
              <a:rPr lang="it-IT" altLang="it-IT" sz="1050" b="0" dirty="0">
                <a:solidFill>
                  <a:srgbClr val="000000"/>
                </a:solidFill>
                <a:latin typeface="Calibri" panose="020F0502020204030204" pitchFamily="34" charset="0"/>
              </a:rPr>
              <a:t> (www.formatresearch.com)</a:t>
            </a:r>
          </a:p>
          <a:p>
            <a:pPr algn="just" eaLnBrk="1" hangingPunct="1"/>
            <a:endParaRPr lang="it-IT" altLang="it-IT" sz="105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OBIETTIVI DEL LAVORO</a:t>
            </a:r>
          </a:p>
          <a:p>
            <a:pPr algn="just" eaLnBrk="1" hangingPunct="1"/>
            <a:r>
              <a:rPr lang="it-IT" altLang="it-IT" sz="1050" b="0" dirty="0">
                <a:latin typeface="Calibri" panose="020F0502020204030204" pitchFamily="34" charset="0"/>
                <a:ea typeface="MS Mincho" panose="02020609040205080304" pitchFamily="49" charset="-128"/>
              </a:rPr>
              <a:t>Indagine sull’</a:t>
            </a:r>
            <a:r>
              <a:rPr lang="it-IT" altLang="ja-JP" sz="1050" b="0" dirty="0">
                <a:latin typeface="Calibri" panose="020F0502020204030204" pitchFamily="34" charset="0"/>
                <a:ea typeface="MS Mincho" panose="02020609040205080304" pitchFamily="49" charset="-128"/>
              </a:rPr>
              <a:t>andamento economico e sulle principali tematiche che riguardano le imprese della filiera della mobilità.</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DISEGNO DEL CAMPIONE</a:t>
            </a:r>
          </a:p>
          <a:p>
            <a:pPr algn="just" eaLnBrk="1" hangingPunct="1"/>
            <a:r>
              <a:rPr lang="it-IT" altLang="ja-JP" sz="1050" b="0" dirty="0">
                <a:latin typeface="Calibri" panose="020F0502020204030204" pitchFamily="34" charset="0"/>
                <a:ea typeface="MS Mincho" panose="02020609040205080304" pitchFamily="49" charset="-128"/>
              </a:rPr>
              <a:t>Campione rappresentativo delle imprese </a:t>
            </a:r>
            <a:r>
              <a:rPr lang="it-IT" sz="1050" b="0" dirty="0">
                <a:latin typeface="Calibri" panose="020F0502020204030204" pitchFamily="34" charset="0"/>
                <a:cs typeface="Arial" charset="0"/>
              </a:rPr>
              <a:t>del settore </a:t>
            </a:r>
            <a:r>
              <a:rPr lang="it-IT" sz="1050" b="0" dirty="0" err="1">
                <a:latin typeface="Calibri" panose="020F0502020204030204" pitchFamily="34" charset="0"/>
                <a:cs typeface="Arial" charset="0"/>
              </a:rPr>
              <a:t>automotive</a:t>
            </a:r>
            <a:r>
              <a:rPr lang="it-IT" sz="1050" b="0" dirty="0">
                <a:latin typeface="Calibri" panose="020F0502020204030204" pitchFamily="34" charset="0"/>
                <a:cs typeface="Arial" charset="0"/>
              </a:rPr>
              <a:t>.</a:t>
            </a:r>
            <a:r>
              <a:rPr lang="it-IT" altLang="ja-JP" sz="1050" b="0" dirty="0">
                <a:latin typeface="Calibri" panose="020F0502020204030204" pitchFamily="34" charset="0"/>
                <a:ea typeface="MS Mincho" panose="02020609040205080304" pitchFamily="49" charset="-128"/>
              </a:rPr>
              <a:t> Domini di studio del campione: dimensione (1 addetto, 2-5 addetti, 6-9 addetti, 10-19 addetti, 20-49 addetti, oltre 49 addetti), settore (rivenditori 4 ruote, rivenditori 2 ruote, riparatori, vendita accessori e altro), area geografica (nord ovest, nord est, centro, sud/isole). </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NUMEROSITA’ CAMPIONARIA</a:t>
            </a:r>
          </a:p>
          <a:p>
            <a:pPr algn="just" eaLnBrk="1" hangingPunct="1"/>
            <a:r>
              <a:rPr lang="it-IT" altLang="ja-JP" sz="1050" b="0" dirty="0">
                <a:latin typeface="Calibri" panose="020F0502020204030204" pitchFamily="34" charset="0"/>
                <a:ea typeface="MS Mincho" panose="02020609040205080304" pitchFamily="49" charset="-128"/>
              </a:rPr>
              <a:t>n. 1.000 casi (1.000 interviste a buon fine). Anagrafiche “non reperibili”: 343 (20,6%);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Rifiuti”: 321 (19,3%);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Sostituzioni”: 664 (39,9%). Intervallo di confidenza 95% (Errore </a:t>
            </a:r>
            <a:r>
              <a:rPr lang="it-IT" altLang="ja-JP" sz="1050" b="0" u="sng"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3,4%). Fonte delle anagrafiche: Camere di Commercio. </a:t>
            </a:r>
            <a:endParaRPr lang="it-IT" altLang="ja-JP" sz="1050" b="0" dirty="0">
              <a:solidFill>
                <a:srgbClr val="FF3300"/>
              </a:solidFill>
              <a:latin typeface="Calibri" panose="020F0502020204030204" pitchFamily="34" charset="0"/>
              <a:ea typeface="MS Mincho" panose="02020609040205080304"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METODO DI CONTATTO</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Interviste telefoniche somministrate con il Sistema Cati (</a:t>
            </a:r>
            <a:r>
              <a:rPr lang="it-IT" altLang="it-IT" sz="1050" b="0" i="1" dirty="0">
                <a:solidFill>
                  <a:srgbClr val="000000"/>
                </a:solidFill>
                <a:latin typeface="Calibri" panose="020F0502020204030204" pitchFamily="34" charset="0"/>
                <a:ea typeface="MS Mincho" panose="02020609040205080304" pitchFamily="49" charset="-128"/>
              </a:rPr>
              <a:t>Computer assisted telephone interview</a:t>
            </a:r>
            <a:r>
              <a:rPr lang="it-IT" altLang="it-IT" sz="1050" b="0" dirty="0">
                <a:solidFill>
                  <a:srgbClr val="000000"/>
                </a:solidFill>
                <a:latin typeface="Calibri" panose="020F0502020204030204" pitchFamily="34" charset="0"/>
                <a:ea typeface="MS Mincho" panose="02020609040205080304" pitchFamily="49" charset="-128"/>
              </a:rPr>
              <a:t>).</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TECNICA DI RILEVAZIONE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Questionario strutturato.</a:t>
            </a:r>
            <a:r>
              <a:rPr lang="it-IT" altLang="it-IT" sz="1050" b="0" dirty="0">
                <a:solidFill>
                  <a:srgbClr val="333399"/>
                </a:solidFill>
                <a:latin typeface="Calibri" panose="020F0502020204030204" pitchFamily="34" charset="0"/>
                <a:ea typeface="MS Mincho" panose="02020609040205080304" pitchFamily="49" charset="-128"/>
              </a:rPr>
              <a:t> </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PERIODO DI EFFETTUAZIONE DELLE INTERVISTE </a:t>
            </a:r>
          </a:p>
          <a:p>
            <a:pPr algn="just"/>
            <a:r>
              <a:rPr lang="it-IT" altLang="it-IT" sz="1050" b="0" dirty="0">
                <a:latin typeface="Calibri" panose="020F0502020204030204" pitchFamily="34" charset="0"/>
                <a:ea typeface="MS Mincho" panose="02020609040205080304" pitchFamily="49" charset="-128"/>
              </a:rPr>
              <a:t>Dal 23 maggio al 3 giugno 2016.</a:t>
            </a:r>
            <a:endParaRPr lang="it-IT" sz="1050" b="0" dirty="0">
              <a:solidFill>
                <a:srgbClr val="FF0000"/>
              </a:solidFill>
              <a:latin typeface="Calibri" panose="020F0502020204030204" pitchFamily="34" charset="0"/>
              <a:ea typeface="MS Mincho"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CODICE DEONTOLOGICO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La rilevazione è stata realizzata nel rispetto del </a:t>
            </a:r>
            <a:r>
              <a:rPr lang="it-IT" altLang="it-IT" sz="1050" b="0" dirty="0">
                <a:latin typeface="Calibri" panose="020F0502020204030204" pitchFamily="34" charset="0"/>
                <a:ea typeface="MS Mincho" panose="02020609040205080304" pitchFamily="49" charset="-128"/>
              </a:rPr>
              <a:t>Codice deontologico dei ricercatori europei Esomar, del Codice deontologico Assirm (Associazione istituti di ricerca e sondaggi di opinione italiani), e della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Legge sulla Privacy" (D.lgs n. 196/03).</a:t>
            </a:r>
          </a:p>
          <a:p>
            <a:pPr algn="just" eaLnBrk="1" hangingPunct="1"/>
            <a:endParaRPr lang="it-IT" altLang="it-IT" sz="1050" b="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DIRETTORE DELLA RICERCA</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Pierluigi Ascani</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Daniele Serio</a:t>
            </a:r>
            <a:endParaRPr lang="it-IT" altLang="it-IT" sz="1050" b="0" dirty="0">
              <a:solidFill>
                <a:srgbClr val="333399"/>
              </a:solidFill>
              <a:latin typeface="Calibri" panose="020F0502020204030204" pitchFamily="34" charset="0"/>
              <a:ea typeface="MS Mincho" panose="02020609040205080304" pitchFamily="49" charset="-128"/>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scheda tecnica della ricerca</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965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288" y="1407688"/>
            <a:ext cx="4055774" cy="307777"/>
          </a:xfrm>
          <a:prstGeom prst="rect">
            <a:avLst/>
          </a:prstGeom>
          <a:noFill/>
        </p:spPr>
        <p:txBody>
          <a:bodyPr wrap="square" rtlCol="0">
            <a:spAutoFit/>
          </a:bodyPr>
          <a:lstStyle/>
          <a:p>
            <a:r>
              <a:rPr lang="it-IT" sz="1400" dirty="0">
                <a:latin typeface="Calibri" panose="020F0502020204030204" pitchFamily="34" charset="0"/>
              </a:rPr>
              <a:t>Universo delle </a:t>
            </a:r>
            <a:r>
              <a:rPr lang="it-IT" altLang="ja-JP" sz="1400" dirty="0">
                <a:latin typeface="Calibri" panose="020F0502020204030204" pitchFamily="34" charset="0"/>
                <a:ea typeface="MS Mincho" panose="02020609040205080304" pitchFamily="49" charset="-128"/>
              </a:rPr>
              <a:t>imprese </a:t>
            </a:r>
            <a:r>
              <a:rPr lang="it-IT" sz="1400" dirty="0">
                <a:latin typeface="Calibri" panose="020F0502020204030204" pitchFamily="34" charset="0"/>
                <a:cs typeface="Arial" charset="0"/>
              </a:rPr>
              <a:t>del settore </a:t>
            </a:r>
            <a:r>
              <a:rPr lang="it-IT" sz="1400" dirty="0" err="1">
                <a:latin typeface="Calibri" panose="020F0502020204030204" pitchFamily="34" charset="0"/>
                <a:cs typeface="Arial" charset="0"/>
              </a:rPr>
              <a:t>automotive</a:t>
            </a:r>
            <a:endParaRPr lang="it-IT" sz="1400" dirty="0">
              <a:latin typeface="Calibri" panose="020F0502020204030204" pitchFamily="34" charset="0"/>
            </a:endParaRPr>
          </a:p>
        </p:txBody>
      </p:sp>
      <p:sp>
        <p:nvSpPr>
          <p:cNvPr id="13" name="CasellaDiTesto 12"/>
          <p:cNvSpPr txBox="1"/>
          <p:nvPr/>
        </p:nvSpPr>
        <p:spPr>
          <a:xfrm>
            <a:off x="4921043" y="1407688"/>
            <a:ext cx="4136920" cy="307777"/>
          </a:xfrm>
          <a:prstGeom prst="rect">
            <a:avLst/>
          </a:prstGeom>
          <a:noFill/>
        </p:spPr>
        <p:txBody>
          <a:bodyPr wrap="square" rtlCol="0">
            <a:spAutoFit/>
          </a:bodyPr>
          <a:lstStyle/>
          <a:p>
            <a:r>
              <a:rPr lang="it-IT" sz="1400" dirty="0">
                <a:latin typeface="Calibri" panose="020F0502020204030204" pitchFamily="34" charset="0"/>
              </a:rPr>
              <a:t>Campione delle </a:t>
            </a:r>
            <a:r>
              <a:rPr lang="it-IT" altLang="ja-JP" sz="1400" dirty="0">
                <a:latin typeface="Calibri" panose="020F0502020204030204" pitchFamily="34" charset="0"/>
                <a:ea typeface="MS Mincho" panose="02020609040205080304" pitchFamily="49" charset="-128"/>
              </a:rPr>
              <a:t>imprese </a:t>
            </a:r>
            <a:r>
              <a:rPr lang="it-IT" sz="1400" dirty="0">
                <a:latin typeface="Calibri" panose="020F0502020204030204" pitchFamily="34" charset="0"/>
                <a:cs typeface="Arial" charset="0"/>
              </a:rPr>
              <a:t>del settore </a:t>
            </a:r>
            <a:r>
              <a:rPr lang="it-IT" sz="1400" dirty="0" err="1">
                <a:latin typeface="Calibri" panose="020F0502020204030204" pitchFamily="34" charset="0"/>
                <a:cs typeface="Arial" charset="0"/>
              </a:rPr>
              <a:t>automotive</a:t>
            </a:r>
            <a:endParaRPr lang="it-IT" sz="1400" dirty="0">
              <a:latin typeface="Calibri" panose="020F0502020204030204" pitchFamily="34" charset="0"/>
            </a:endParaRPr>
          </a:p>
        </p:txBody>
      </p:sp>
      <p:sp>
        <p:nvSpPr>
          <p:cNvPr id="11" name="CasellaDiTesto 10"/>
          <p:cNvSpPr txBox="1"/>
          <p:nvPr/>
        </p:nvSpPr>
        <p:spPr>
          <a:xfrm>
            <a:off x="395288" y="5445224"/>
            <a:ext cx="4032696" cy="276999"/>
          </a:xfrm>
          <a:prstGeom prst="rect">
            <a:avLst/>
          </a:prstGeom>
          <a:noFill/>
        </p:spPr>
        <p:txBody>
          <a:bodyPr wrap="square" rtlCol="0">
            <a:spAutoFit/>
          </a:bodyPr>
          <a:lstStyle/>
          <a:p>
            <a:r>
              <a:rPr lang="it-IT" sz="1200" dirty="0">
                <a:latin typeface="Calibri" panose="020F0502020204030204" pitchFamily="34" charset="0"/>
              </a:rPr>
              <a:t>Fonte:</a:t>
            </a:r>
            <a:r>
              <a:rPr lang="it-IT" sz="1200" b="0" dirty="0">
                <a:latin typeface="Calibri" panose="020F0502020204030204" pitchFamily="34" charset="0"/>
              </a:rPr>
              <a:t> </a:t>
            </a:r>
            <a:r>
              <a:rPr lang="it-IT" sz="1200" b="0" dirty="0" err="1">
                <a:latin typeface="Calibri" panose="020F0502020204030204" pitchFamily="34" charset="0"/>
              </a:rPr>
              <a:t>I.Stat</a:t>
            </a:r>
            <a:r>
              <a:rPr lang="it-IT" sz="1200" b="0" dirty="0">
                <a:latin typeface="Calibri" panose="020F0502020204030204" pitchFamily="34" charset="0"/>
              </a:rPr>
              <a:t> 2016</a:t>
            </a:r>
          </a:p>
        </p:txBody>
      </p:sp>
      <p:sp>
        <p:nvSpPr>
          <p:cNvPr id="12"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universo rappresentato e struttura del campione</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431073" y="1790401"/>
            <a:ext cx="3924903" cy="3469973"/>
          </a:xfrm>
          <a:prstGeom prst="rect">
            <a:avLst/>
          </a:prstGeom>
        </p:spPr>
      </p:pic>
      <p:pic>
        <p:nvPicPr>
          <p:cNvPr id="5" name="Immagine 4"/>
          <p:cNvPicPr>
            <a:picLocks noChangeAspect="1"/>
          </p:cNvPicPr>
          <p:nvPr/>
        </p:nvPicPr>
        <p:blipFill>
          <a:blip r:embed="rId3"/>
          <a:stretch>
            <a:fillRect/>
          </a:stretch>
        </p:blipFill>
        <p:spPr>
          <a:xfrm>
            <a:off x="4967577" y="1790401"/>
            <a:ext cx="3924903" cy="3469973"/>
          </a:xfrm>
          <a:prstGeom prst="rect">
            <a:avLst/>
          </a:prstGeom>
        </p:spPr>
      </p:pic>
    </p:spTree>
    <p:extLst>
      <p:ext uri="{BB962C8B-B14F-4D97-AF65-F5344CB8AC3E}">
        <p14:creationId xmlns:p14="http://schemas.microsoft.com/office/powerpoint/2010/main" val="4172501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
          <p:cNvSpPr txBox="1">
            <a:spLocks noChangeArrowheads="1"/>
          </p:cNvSpPr>
          <p:nvPr/>
        </p:nvSpPr>
        <p:spPr bwMode="auto">
          <a:xfrm>
            <a:off x="3736816" y="4975084"/>
            <a:ext cx="4038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00" b="0" dirty="0">
                <a:solidFill>
                  <a:srgbClr val="404040"/>
                </a:solidFill>
                <a:latin typeface="Calibri" panose="020F0502020204030204" pitchFamily="34" charset="0"/>
              </a:rPr>
              <a:t>format research s.r.l. </a:t>
            </a:r>
          </a:p>
          <a:p>
            <a:pPr>
              <a:spcBef>
                <a:spcPct val="0"/>
              </a:spcBef>
              <a:buFontTx/>
              <a:buNone/>
            </a:pPr>
            <a:r>
              <a:rPr lang="it-IT" altLang="it-IT" sz="800" b="0" dirty="0">
                <a:solidFill>
                  <a:srgbClr val="404040"/>
                </a:solidFill>
                <a:latin typeface="Calibri" panose="020F0502020204030204" pitchFamily="34" charset="0"/>
              </a:rPr>
              <a:t>via ugo balzani 77, 00162 roma, italia</a:t>
            </a:r>
          </a:p>
          <a:p>
            <a:pPr>
              <a:spcBef>
                <a:spcPct val="0"/>
              </a:spcBef>
              <a:buFontTx/>
              <a:buNone/>
            </a:pPr>
            <a:r>
              <a:rPr lang="it-IT" altLang="it-IT" sz="800" b="0" dirty="0">
                <a:solidFill>
                  <a:srgbClr val="404040"/>
                </a:solidFill>
                <a:latin typeface="Calibri" panose="020F0502020204030204" pitchFamily="34" charset="0"/>
              </a:rPr>
              <a:t>tel +39.06.86.32.86.81, fax +39.06.86.38.49.96</a:t>
            </a:r>
          </a:p>
          <a:p>
            <a:pPr>
              <a:spcBef>
                <a:spcPct val="0"/>
              </a:spcBef>
              <a:buFontTx/>
              <a:buNone/>
            </a:pPr>
            <a:r>
              <a:rPr lang="it-IT" altLang="it-IT" sz="800" b="0" u="sng" dirty="0">
                <a:solidFill>
                  <a:srgbClr val="404040"/>
                </a:solidFill>
                <a:latin typeface="Calibri" panose="020F0502020204030204" pitchFamily="34" charset="0"/>
                <a:hlinkClick r:id="rId2"/>
              </a:rPr>
              <a:t>info@formatresearch.com</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cf, p. iva e reg. imp. roma 04268451004</a:t>
            </a:r>
          </a:p>
          <a:p>
            <a:pPr>
              <a:spcBef>
                <a:spcPct val="0"/>
              </a:spcBef>
              <a:buFontTx/>
              <a:buNone/>
            </a:pPr>
            <a:r>
              <a:rPr lang="it-IT" altLang="it-IT" sz="800" b="0" dirty="0">
                <a:solidFill>
                  <a:srgbClr val="404040"/>
                </a:solidFill>
                <a:latin typeface="Calibri" panose="020F0502020204030204" pitchFamily="34" charset="0"/>
              </a:rPr>
              <a:t>rea roma 747042, cap. soc. € 10.340,00 </a:t>
            </a:r>
            <a:r>
              <a:rPr lang="it-IT" altLang="it-IT" sz="800" b="0" dirty="0" err="1">
                <a:solidFill>
                  <a:srgbClr val="404040"/>
                </a:solidFill>
                <a:latin typeface="Calibri" panose="020F0502020204030204" pitchFamily="34" charset="0"/>
              </a:rPr>
              <a:t>i.v</a:t>
            </a:r>
            <a:r>
              <a:rPr lang="it-IT" altLang="it-IT" sz="800" b="0" dirty="0">
                <a:solidFill>
                  <a:srgbClr val="404040"/>
                </a:solidFill>
                <a:latin typeface="Calibri" panose="020F0502020204030204" pitchFamily="34" charset="0"/>
              </a:rPr>
              <a:t>.</a:t>
            </a:r>
          </a:p>
          <a:p>
            <a:pPr>
              <a:spcBef>
                <a:spcPct val="0"/>
              </a:spcBef>
              <a:buFontTx/>
              <a:buNone/>
            </a:pP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unità operativa - via </a:t>
            </a:r>
            <a:r>
              <a:rPr lang="it-IT" altLang="it-IT" sz="800" b="0" dirty="0" err="1">
                <a:solidFill>
                  <a:srgbClr val="404040"/>
                </a:solidFill>
                <a:latin typeface="Calibri" panose="020F0502020204030204" pitchFamily="34" charset="0"/>
              </a:rPr>
              <a:t>sebastiano</a:t>
            </a:r>
            <a:r>
              <a:rPr lang="it-IT" altLang="it-IT" sz="800" b="0" dirty="0">
                <a:solidFill>
                  <a:srgbClr val="404040"/>
                </a:solidFill>
                <a:latin typeface="Calibri" panose="020F0502020204030204" pitchFamily="34" charset="0"/>
              </a:rPr>
              <a:t> caboto 22/a 		</a:t>
            </a:r>
          </a:p>
          <a:p>
            <a:pPr>
              <a:spcBef>
                <a:spcPct val="0"/>
              </a:spcBef>
              <a:buFontTx/>
              <a:buNone/>
            </a:pPr>
            <a:r>
              <a:rPr lang="it-IT" altLang="it-IT" sz="800" b="0" dirty="0">
                <a:solidFill>
                  <a:srgbClr val="404040"/>
                </a:solidFill>
                <a:latin typeface="Calibri" panose="020F0502020204030204" pitchFamily="34" charset="0"/>
              </a:rPr>
              <a:t>33170 </a:t>
            </a:r>
            <a:r>
              <a:rPr lang="it-IT" altLang="it-IT" sz="800" b="0" dirty="0" err="1">
                <a:solidFill>
                  <a:srgbClr val="404040"/>
                </a:solidFill>
                <a:latin typeface="Calibri" panose="020F0502020204030204" pitchFamily="34" charset="0"/>
              </a:rPr>
              <a:t>pordenone</a:t>
            </a:r>
            <a:r>
              <a:rPr lang="it-IT" altLang="it-IT" sz="800" b="0" dirty="0">
                <a:solidFill>
                  <a:srgbClr val="404040"/>
                </a:solidFill>
                <a:latin typeface="Calibri" panose="020F0502020204030204" pitchFamily="34" charset="0"/>
              </a:rPr>
              <a:t>, </a:t>
            </a:r>
            <a:r>
              <a:rPr lang="it-IT" altLang="it-IT" sz="800" b="0" dirty="0" err="1">
                <a:solidFill>
                  <a:srgbClr val="404040"/>
                </a:solidFill>
                <a:latin typeface="Calibri" panose="020F0502020204030204" pitchFamily="34" charset="0"/>
              </a:rPr>
              <a:t>italia</a:t>
            </a:r>
            <a:r>
              <a:rPr lang="it-IT" altLang="it-IT" sz="800" b="0" dirty="0">
                <a:solidFill>
                  <a:srgbClr val="404040"/>
                </a:solidFill>
                <a:latin typeface="Calibri" panose="020F0502020204030204" pitchFamily="34" charset="0"/>
              </a:rPr>
              <a:t>  - rea 99634/</a:t>
            </a:r>
            <a:r>
              <a:rPr lang="it-IT" altLang="it-IT" sz="800" b="0" dirty="0" err="1">
                <a:solidFill>
                  <a:srgbClr val="404040"/>
                </a:solidFill>
                <a:latin typeface="Calibri" panose="020F0502020204030204" pitchFamily="34" charset="0"/>
              </a:rPr>
              <a:t>pn</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 </a:t>
            </a:r>
          </a:p>
          <a:p>
            <a:pPr>
              <a:spcBef>
                <a:spcPct val="0"/>
              </a:spcBef>
              <a:buFontTx/>
              <a:buNone/>
            </a:pPr>
            <a:r>
              <a:rPr lang="it-IT" altLang="it-IT" sz="800" b="0" dirty="0">
                <a:solidFill>
                  <a:srgbClr val="404040"/>
                </a:solidFill>
                <a:latin typeface="Calibri" panose="020F0502020204030204" pitchFamily="34" charset="0"/>
              </a:rPr>
              <a:t>www.formatresearch.com</a:t>
            </a:r>
          </a:p>
          <a:p>
            <a:pPr eaLnBrk="1" hangingPunct="1">
              <a:lnSpc>
                <a:spcPct val="70000"/>
              </a:lnSpc>
              <a:spcBef>
                <a:spcPct val="50000"/>
              </a:spcBef>
              <a:buFontTx/>
              <a:buNone/>
            </a:pPr>
            <a:r>
              <a:rPr lang="it-IT" altLang="it-IT" sz="800" b="0" dirty="0">
                <a:solidFill>
                  <a:srgbClr val="404040"/>
                </a:solidFill>
                <a:latin typeface="Calibri" panose="020F0502020204030204" pitchFamily="34" charset="0"/>
              </a:rPr>
              <a:t>Membro: Assirm, Confcommercio, Esomar, SIS</a:t>
            </a:r>
          </a:p>
          <a:p>
            <a:pPr eaLnBrk="1" hangingPunct="1">
              <a:spcBef>
                <a:spcPct val="0"/>
              </a:spcBef>
              <a:buFontTx/>
              <a:buNone/>
            </a:pPr>
            <a:endParaRPr lang="it-IT" altLang="it-IT" sz="800" b="0" dirty="0">
              <a:solidFill>
                <a:srgbClr val="404040"/>
              </a:solidFill>
              <a:latin typeface="Calibri" panose="020F0502020204030204" pitchFamily="34" charset="0"/>
            </a:endParaRPr>
          </a:p>
        </p:txBody>
      </p:sp>
      <p:pic>
        <p:nvPicPr>
          <p:cNvPr id="9" name="Immagine 8"/>
          <p:cNvPicPr>
            <a:picLocks noChangeAspect="1"/>
          </p:cNvPicPr>
          <p:nvPr/>
        </p:nvPicPr>
        <p:blipFill>
          <a:blip r:embed="rId3"/>
          <a:stretch>
            <a:fillRect/>
          </a:stretch>
        </p:blipFill>
        <p:spPr>
          <a:xfrm>
            <a:off x="373508" y="5108696"/>
            <a:ext cx="2900712" cy="1220264"/>
          </a:xfrm>
          <a:prstGeom prst="rect">
            <a:avLst/>
          </a:prstGeom>
        </p:spPr>
      </p:pic>
      <p:sp>
        <p:nvSpPr>
          <p:cNvPr id="10" name="Text Box 3"/>
          <p:cNvSpPr txBox="1">
            <a:spLocks noChangeArrowheads="1"/>
          </p:cNvSpPr>
          <p:nvPr/>
        </p:nvSpPr>
        <p:spPr bwMode="auto">
          <a:xfrm>
            <a:off x="3760889" y="3111000"/>
            <a:ext cx="2111779" cy="17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just"/>
            <a:r>
              <a:rPr lang="it-IT" altLang="it-IT" sz="900" dirty="0"/>
              <a:t>Questo documento è la base per una presentazione orale, senza la quale ha limitata significatività e può dare luogo a fraintendimenti. </a:t>
            </a:r>
          </a:p>
          <a:p>
            <a:r>
              <a:rPr lang="it-IT" altLang="it-IT" sz="900" dirty="0"/>
              <a:t>Sono proibite riproduzioni, anche parziali, del contenuto di questo documento, senza la previa autorizzazione scritta di Format Research.</a:t>
            </a:r>
          </a:p>
          <a:p>
            <a:r>
              <a:rPr lang="it-IT" altLang="it-IT" sz="900" dirty="0"/>
              <a:t>2016 © Copyright Format Research Srl</a:t>
            </a:r>
          </a:p>
        </p:txBody>
      </p:sp>
      <p:sp>
        <p:nvSpPr>
          <p:cNvPr id="11" name="Rettangolo 10"/>
          <p:cNvSpPr/>
          <p:nvPr/>
        </p:nvSpPr>
        <p:spPr>
          <a:xfrm>
            <a:off x="1450816" y="6328960"/>
            <a:ext cx="1609016" cy="649793"/>
          </a:xfrm>
          <a:prstGeom prst="rect">
            <a:avLst/>
          </a:prstGeom>
        </p:spPr>
        <p:txBody>
          <a:bodyPr wrap="square">
            <a:spAutoFit/>
          </a:bodyPr>
          <a:lstStyle/>
          <a:p>
            <a:pPr algn="ctr">
              <a:lnSpc>
                <a:spcPct val="115000"/>
              </a:lnSpc>
              <a:spcAft>
                <a:spcPts val="0"/>
              </a:spcAft>
              <a:tabLst>
                <a:tab pos="3060065" algn="ctr"/>
                <a:tab pos="6120130" algn="r"/>
              </a:tabLst>
            </a:pPr>
            <a:r>
              <a:rPr lang="x-none"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a:t>
            </a:r>
          </a:p>
          <a:p>
            <a:pPr algn="ctr">
              <a:lnSpc>
                <a:spcPct val="115000"/>
              </a:lnSpc>
              <a:spcAft>
                <a:spcPts val="0"/>
              </a:spcAft>
              <a:tabLst>
                <a:tab pos="3060065" algn="ctr"/>
                <a:tab pos="6120130" algn="r"/>
              </a:tabLst>
            </a:pPr>
            <a:endParaRPr lang="en-US" sz="1050"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                                                                                                                                                                   </a:t>
            </a:r>
            <a:endParaRPr lang="en-US"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36232" y="620688"/>
            <a:ext cx="2304504"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8" name="Rectangle 3"/>
          <p:cNvSpPr>
            <a:spLocks noChangeArrowheads="1"/>
          </p:cNvSpPr>
          <p:nvPr/>
        </p:nvSpPr>
        <p:spPr bwMode="auto">
          <a:xfrm>
            <a:off x="3188940" y="1852503"/>
            <a:ext cx="5771300" cy="4494435"/>
          </a:xfrm>
          <a:prstGeom prst="rect">
            <a:avLst/>
          </a:prstGeom>
          <a:noFill/>
          <a:ln>
            <a:noFill/>
          </a:ln>
          <a:extLst/>
        </p:spPr>
        <p:txBody>
          <a:bodyPr wrap="square">
            <a:spAutoFit/>
          </a:bodyPr>
          <a:lstStyle/>
          <a:p>
            <a:pPr>
              <a:lnSpc>
                <a:spcPct val="70000"/>
              </a:lnSpc>
              <a:spcBef>
                <a:spcPts val="300"/>
              </a:spcBef>
              <a:defRPr/>
            </a:pPr>
            <a:r>
              <a:rPr lang="it-IT" sz="2800" b="0" dirty="0">
                <a:solidFill>
                  <a:schemeClr val="bg1">
                    <a:lumMod val="65000"/>
                  </a:schemeClr>
                </a:solidFill>
                <a:latin typeface="Calibri" panose="020F0502020204030204" pitchFamily="34" charset="0"/>
              </a:rPr>
              <a:t>premessa</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dirty="0">
                <a:solidFill>
                  <a:srgbClr val="1F4E79"/>
                </a:solidFill>
                <a:latin typeface="Calibri" panose="020F0502020204030204" pitchFamily="34" charset="0"/>
              </a:rPr>
              <a:t>struttura delle imprese</a:t>
            </a:r>
          </a:p>
          <a:p>
            <a:pPr>
              <a:lnSpc>
                <a:spcPct val="70000"/>
              </a:lnSpc>
              <a:spcBef>
                <a:spcPts val="300"/>
              </a:spcBef>
              <a:defRPr/>
            </a:pPr>
            <a:endParaRPr lang="it-IT" sz="2800" dirty="0">
              <a:solidFill>
                <a:srgbClr val="1F4E79"/>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demografia delle imprese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digitale</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imprese e case produttrici</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marketing associativo</a:t>
            </a:r>
          </a:p>
          <a:p>
            <a:pPr>
              <a:lnSpc>
                <a:spcPct val="70000"/>
              </a:lnSpc>
              <a:spcBef>
                <a:spcPts val="300"/>
              </a:spcBef>
              <a:defRPr/>
            </a:pPr>
            <a:endParaRPr lang="it-IT" sz="2800" b="0" dirty="0">
              <a:solidFill>
                <a:schemeClr val="bg1">
                  <a:lumMod val="65000"/>
                </a:schemeClr>
              </a:solidFill>
              <a:latin typeface="Calibri" panose="020F0502020204030204" pitchFamily="34" charset="0"/>
            </a:endParaRPr>
          </a:p>
          <a:p>
            <a:pPr>
              <a:lnSpc>
                <a:spcPct val="70000"/>
              </a:lnSpc>
              <a:spcBef>
                <a:spcPts val="300"/>
              </a:spcBef>
              <a:defRPr/>
            </a:pPr>
            <a:r>
              <a:rPr lang="it-IT" sz="2800" b="0" dirty="0">
                <a:solidFill>
                  <a:schemeClr val="bg1">
                    <a:lumMod val="65000"/>
                  </a:schemeClr>
                </a:solidFill>
                <a:latin typeface="Calibri" panose="020F0502020204030204" pitchFamily="34" charset="0"/>
              </a:rPr>
              <a:t>metodo</a:t>
            </a:r>
          </a:p>
        </p:txBody>
      </p:sp>
      <p:cxnSp>
        <p:nvCxnSpPr>
          <p:cNvPr id="9" name="Connettore diritto 8"/>
          <p:cNvCxnSpPr/>
          <p:nvPr/>
        </p:nvCxnSpPr>
        <p:spPr bwMode="auto">
          <a:xfrm>
            <a:off x="3078832" y="1759720"/>
            <a:ext cx="0" cy="4680000"/>
          </a:xfrm>
          <a:prstGeom prst="line">
            <a:avLst/>
          </a:prstGeom>
          <a:noFill/>
          <a:ln w="57150" cap="flat" cmpd="sng" algn="ctr">
            <a:solidFill>
              <a:srgbClr val="364E88"/>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1554246" y="1807729"/>
            <a:ext cx="1160966" cy="103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0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circolare in su 26"/>
          <p:cNvSpPr/>
          <p:nvPr/>
        </p:nvSpPr>
        <p:spPr bwMode="auto">
          <a:xfrm rot="4499311">
            <a:off x="233237" y="3540271"/>
            <a:ext cx="1306525" cy="666256"/>
          </a:xfrm>
          <a:prstGeom prst="curvedUpArrow">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Titolo 6"/>
          <p:cNvSpPr txBox="1">
            <a:spLocks/>
          </p:cNvSpPr>
          <p:nvPr/>
        </p:nvSpPr>
        <p:spPr bwMode="auto">
          <a:xfrm>
            <a:off x="395287" y="188913"/>
            <a:ext cx="8635521"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imprenditoriale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in ITALIA esistono circa 130mila imprese operative nel comparto della mobilità… di queste, due su dieci risultano rivenditori di autoveicoli e motocicli… otto su dieci sono riparatori o altre realtà del settore…</a:t>
            </a:r>
            <a:endParaRPr lang="it-IT" sz="2000" dirty="0">
              <a:latin typeface="Calibri" panose="020F0502020204030204" pitchFamily="34" charset="0"/>
            </a:endParaRPr>
          </a:p>
        </p:txBody>
      </p:sp>
      <p:sp>
        <p:nvSpPr>
          <p:cNvPr id="17" name="Rettangolo 16"/>
          <p:cNvSpPr/>
          <p:nvPr/>
        </p:nvSpPr>
        <p:spPr>
          <a:xfrm>
            <a:off x="395288" y="1238058"/>
            <a:ext cx="4361215" cy="1938992"/>
          </a:xfrm>
          <a:prstGeom prst="rect">
            <a:avLst/>
          </a:prstGeom>
        </p:spPr>
        <p:txBody>
          <a:bodyPr wrap="square">
            <a:spAutoFit/>
          </a:bodyPr>
          <a:lstStyle/>
          <a:p>
            <a:r>
              <a:rPr lang="it-IT" sz="4800" dirty="0">
                <a:solidFill>
                  <a:srgbClr val="1F497D"/>
                </a:solidFill>
                <a:latin typeface="Calibri" panose="020F0502020204030204" pitchFamily="34" charset="0"/>
              </a:rPr>
              <a:t>129.520</a:t>
            </a:r>
          </a:p>
          <a:p>
            <a:r>
              <a:rPr lang="it-IT" sz="3600" b="0" dirty="0">
                <a:solidFill>
                  <a:srgbClr val="1F497D"/>
                </a:solidFill>
                <a:latin typeface="Calibri" panose="020F0502020204030204" pitchFamily="34" charset="0"/>
              </a:rPr>
              <a:t>imprese della </a:t>
            </a:r>
            <a:r>
              <a:rPr lang="it-IT" sz="3600" dirty="0">
                <a:solidFill>
                  <a:srgbClr val="1F497D"/>
                </a:solidFill>
                <a:latin typeface="Calibri" panose="020F0502020204030204" pitchFamily="34" charset="0"/>
              </a:rPr>
              <a:t>mobilità</a:t>
            </a:r>
            <a:r>
              <a:rPr lang="it-IT" sz="3600" b="0" dirty="0">
                <a:solidFill>
                  <a:srgbClr val="1F497D"/>
                </a:solidFill>
                <a:latin typeface="Calibri" panose="020F0502020204030204" pitchFamily="34" charset="0"/>
              </a:rPr>
              <a:t> </a:t>
            </a:r>
            <a:r>
              <a:rPr lang="it-IT" sz="3600" b="0" u="sng" dirty="0">
                <a:solidFill>
                  <a:srgbClr val="1F497D"/>
                </a:solidFill>
                <a:latin typeface="Calibri" panose="020F0502020204030204" pitchFamily="34" charset="0"/>
              </a:rPr>
              <a:t>in Italia</a:t>
            </a:r>
            <a:endParaRPr lang="it-IT" sz="3600" b="0" i="1" u="sng" dirty="0">
              <a:solidFill>
                <a:srgbClr val="1F497D"/>
              </a:solidFill>
              <a:latin typeface="Calibri" panose="020F0502020204030204" pitchFamily="34" charset="0"/>
            </a:endParaRPr>
          </a:p>
        </p:txBody>
      </p:sp>
      <p:sp>
        <p:nvSpPr>
          <p:cNvPr id="22" name="CasellaDiTesto 21"/>
          <p:cNvSpPr txBox="1"/>
          <p:nvPr/>
        </p:nvSpPr>
        <p:spPr>
          <a:xfrm>
            <a:off x="6012160" y="1854199"/>
            <a:ext cx="872355" cy="646331"/>
          </a:xfrm>
          <a:prstGeom prst="rect">
            <a:avLst/>
          </a:prstGeom>
          <a:noFill/>
        </p:spPr>
        <p:txBody>
          <a:bodyPr wrap="none" rtlCol="0">
            <a:spAutoFit/>
          </a:bodyPr>
          <a:lstStyle/>
          <a:p>
            <a:pPr algn="r"/>
            <a:r>
              <a:rPr lang="it-IT" sz="3600" dirty="0">
                <a:solidFill>
                  <a:srgbClr val="1F497D"/>
                </a:solidFill>
                <a:latin typeface="Calibri" panose="020F0502020204030204" pitchFamily="34" charset="0"/>
              </a:rPr>
              <a:t>17</a:t>
            </a:r>
            <a:r>
              <a:rPr lang="it-IT" sz="2400" b="0" dirty="0">
                <a:solidFill>
                  <a:srgbClr val="1F497D"/>
                </a:solidFill>
                <a:latin typeface="Calibri" panose="020F0502020204030204" pitchFamily="34" charset="0"/>
              </a:rPr>
              <a:t>%</a:t>
            </a:r>
          </a:p>
        </p:txBody>
      </p:sp>
      <p:sp>
        <p:nvSpPr>
          <p:cNvPr id="23" name="CasellaDiTesto 22"/>
          <p:cNvSpPr txBox="1"/>
          <p:nvPr/>
        </p:nvSpPr>
        <p:spPr>
          <a:xfrm>
            <a:off x="6901869" y="1931143"/>
            <a:ext cx="212894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autoveicoli </a:t>
            </a:r>
            <a:r>
              <a:rPr lang="it-IT" sz="1300" dirty="0"/>
              <a:t>(4 </a:t>
            </a:r>
            <a:r>
              <a:rPr lang="it-IT" sz="1300" dirty="0" err="1"/>
              <a:t>wheels</a:t>
            </a:r>
            <a:r>
              <a:rPr lang="it-IT" sz="1300" dirty="0"/>
              <a:t>)</a:t>
            </a:r>
          </a:p>
        </p:txBody>
      </p:sp>
      <p:sp>
        <p:nvSpPr>
          <p:cNvPr id="19" name="CasellaDiTesto 18"/>
          <p:cNvSpPr txBox="1"/>
          <p:nvPr/>
        </p:nvSpPr>
        <p:spPr>
          <a:xfrm>
            <a:off x="3707904" y="4228876"/>
            <a:ext cx="872355" cy="646331"/>
          </a:xfrm>
          <a:prstGeom prst="rect">
            <a:avLst/>
          </a:prstGeom>
          <a:noFill/>
        </p:spPr>
        <p:txBody>
          <a:bodyPr wrap="none" rtlCol="0">
            <a:spAutoFit/>
          </a:bodyPr>
          <a:lstStyle/>
          <a:p>
            <a:pPr algn="r"/>
            <a:r>
              <a:rPr lang="it-IT" sz="3600" dirty="0">
                <a:latin typeface="Calibri" panose="020F0502020204030204" pitchFamily="34" charset="0"/>
              </a:rPr>
              <a:t>61</a:t>
            </a:r>
            <a:r>
              <a:rPr lang="it-IT" sz="2400" b="0" dirty="0">
                <a:latin typeface="Calibri" panose="020F0502020204030204" pitchFamily="34" charset="0"/>
              </a:rPr>
              <a:t>%</a:t>
            </a:r>
          </a:p>
        </p:txBody>
      </p:sp>
      <p:sp>
        <p:nvSpPr>
          <p:cNvPr id="20" name="CasellaDiTesto 19"/>
          <p:cNvSpPr txBox="1"/>
          <p:nvPr/>
        </p:nvSpPr>
        <p:spPr>
          <a:xfrm>
            <a:off x="1316834" y="4305820"/>
            <a:ext cx="239107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1300" i="0" dirty="0"/>
              <a:t>Manutenzione, riparazione di autoveicoli, autorimesse </a:t>
            </a:r>
          </a:p>
        </p:txBody>
      </p:sp>
      <p:sp>
        <p:nvSpPr>
          <p:cNvPr id="24" name="CasellaDiTesto 23"/>
          <p:cNvSpPr txBox="1"/>
          <p:nvPr/>
        </p:nvSpPr>
        <p:spPr>
          <a:xfrm>
            <a:off x="3707904" y="4909928"/>
            <a:ext cx="872355" cy="646331"/>
          </a:xfrm>
          <a:prstGeom prst="rect">
            <a:avLst/>
          </a:prstGeom>
          <a:noFill/>
        </p:spPr>
        <p:txBody>
          <a:bodyPr wrap="none" rtlCol="0">
            <a:spAutoFit/>
          </a:bodyPr>
          <a:lstStyle/>
          <a:p>
            <a:pPr algn="r"/>
            <a:r>
              <a:rPr lang="it-IT" sz="3600">
                <a:latin typeface="Calibri" panose="020F0502020204030204" pitchFamily="34" charset="0"/>
              </a:rPr>
              <a:t>13</a:t>
            </a:r>
            <a:r>
              <a:rPr lang="it-IT" sz="2400" b="0">
                <a:latin typeface="Calibri" panose="020F0502020204030204" pitchFamily="34" charset="0"/>
              </a:rPr>
              <a:t>%</a:t>
            </a:r>
            <a:endParaRPr lang="it-IT" sz="2400" b="0" dirty="0">
              <a:latin typeface="Calibri" panose="020F0502020204030204" pitchFamily="34" charset="0"/>
            </a:endParaRPr>
          </a:p>
        </p:txBody>
      </p:sp>
      <p:sp>
        <p:nvSpPr>
          <p:cNvPr id="25" name="CasellaDiTesto 24"/>
          <p:cNvSpPr txBox="1"/>
          <p:nvPr/>
        </p:nvSpPr>
        <p:spPr>
          <a:xfrm>
            <a:off x="975888" y="4986872"/>
            <a:ext cx="2732016"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1300" i="0" dirty="0"/>
              <a:t>Commercio di parti e accessori di autoveicoli e macchine agricole</a:t>
            </a:r>
          </a:p>
        </p:txBody>
      </p:sp>
      <p:sp>
        <p:nvSpPr>
          <p:cNvPr id="26" name="CasellaDiTesto 25"/>
          <p:cNvSpPr txBox="1"/>
          <p:nvPr/>
        </p:nvSpPr>
        <p:spPr>
          <a:xfrm>
            <a:off x="3941944" y="5590981"/>
            <a:ext cx="638315" cy="646331"/>
          </a:xfrm>
          <a:prstGeom prst="rect">
            <a:avLst/>
          </a:prstGeom>
          <a:noFill/>
        </p:spPr>
        <p:txBody>
          <a:bodyPr wrap="none" rtlCol="0">
            <a:spAutoFit/>
          </a:bodyPr>
          <a:lstStyle/>
          <a:p>
            <a:pPr algn="r"/>
            <a:r>
              <a:rPr lang="it-IT" sz="3600" dirty="0">
                <a:latin typeface="Calibri" panose="020F0502020204030204" pitchFamily="34" charset="0"/>
              </a:rPr>
              <a:t>6</a:t>
            </a:r>
            <a:r>
              <a:rPr lang="it-IT" sz="2400" b="0" dirty="0">
                <a:latin typeface="Calibri" panose="020F0502020204030204" pitchFamily="34" charset="0"/>
              </a:rPr>
              <a:t>%</a:t>
            </a:r>
          </a:p>
        </p:txBody>
      </p:sp>
      <p:sp>
        <p:nvSpPr>
          <p:cNvPr id="28" name="CasellaDiTesto 27"/>
          <p:cNvSpPr txBox="1"/>
          <p:nvPr/>
        </p:nvSpPr>
        <p:spPr>
          <a:xfrm>
            <a:off x="1316835" y="5667925"/>
            <a:ext cx="2391069"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1300" i="0" dirty="0"/>
              <a:t>Commercio di macchinari, attrezzature e forniture agricole</a:t>
            </a:r>
          </a:p>
        </p:txBody>
      </p:sp>
      <p:sp>
        <p:nvSpPr>
          <p:cNvPr id="29" name="CasellaDiTesto 28"/>
          <p:cNvSpPr txBox="1"/>
          <p:nvPr/>
        </p:nvSpPr>
        <p:spPr>
          <a:xfrm>
            <a:off x="6246200" y="2494637"/>
            <a:ext cx="638315" cy="646331"/>
          </a:xfrm>
          <a:prstGeom prst="rect">
            <a:avLst/>
          </a:prstGeom>
          <a:noFill/>
        </p:spPr>
        <p:txBody>
          <a:bodyPr wrap="none" rtlCol="0">
            <a:spAutoFit/>
          </a:bodyPr>
          <a:lstStyle/>
          <a:p>
            <a:pPr algn="r"/>
            <a:r>
              <a:rPr lang="it-IT" sz="3600" dirty="0">
                <a:solidFill>
                  <a:srgbClr val="1F497D"/>
                </a:solidFill>
                <a:latin typeface="Calibri" panose="020F0502020204030204" pitchFamily="34" charset="0"/>
              </a:rPr>
              <a:t>3</a:t>
            </a:r>
            <a:r>
              <a:rPr lang="it-IT" sz="2400" b="0" dirty="0">
                <a:solidFill>
                  <a:srgbClr val="1F497D"/>
                </a:solidFill>
                <a:latin typeface="Calibri" panose="020F0502020204030204" pitchFamily="34" charset="0"/>
              </a:rPr>
              <a:t>%</a:t>
            </a:r>
          </a:p>
        </p:txBody>
      </p:sp>
      <p:sp>
        <p:nvSpPr>
          <p:cNvPr id="30" name="CasellaDiTesto 29"/>
          <p:cNvSpPr txBox="1"/>
          <p:nvPr/>
        </p:nvSpPr>
        <p:spPr>
          <a:xfrm>
            <a:off x="6901869" y="2571581"/>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motocicli e ciclomotori </a:t>
            </a:r>
            <a:r>
              <a:rPr lang="it-IT" sz="1300" dirty="0"/>
              <a:t>(2 </a:t>
            </a:r>
            <a:r>
              <a:rPr lang="it-IT" sz="1300" dirty="0" err="1"/>
              <a:t>wheels</a:t>
            </a:r>
            <a:r>
              <a:rPr lang="it-IT" sz="1300" dirty="0"/>
              <a:t>)</a:t>
            </a:r>
          </a:p>
        </p:txBody>
      </p:sp>
      <p:pic>
        <p:nvPicPr>
          <p:cNvPr id="5" name="Immagine 4"/>
          <p:cNvPicPr>
            <a:picLocks noChangeAspect="1"/>
          </p:cNvPicPr>
          <p:nvPr/>
        </p:nvPicPr>
        <p:blipFill>
          <a:blip r:embed="rId2"/>
          <a:stretch>
            <a:fillRect/>
          </a:stretch>
        </p:blipFill>
        <p:spPr>
          <a:xfrm>
            <a:off x="4331007" y="3041167"/>
            <a:ext cx="3246582" cy="2724667"/>
          </a:xfrm>
          <a:prstGeom prst="rect">
            <a:avLst/>
          </a:prstGeom>
        </p:spPr>
      </p:pic>
      <p:sp>
        <p:nvSpPr>
          <p:cNvPr id="33" name="CasellaDiTesto 32"/>
          <p:cNvSpPr txBox="1"/>
          <p:nvPr/>
        </p:nvSpPr>
        <p:spPr>
          <a:xfrm>
            <a:off x="6075438" y="3308242"/>
            <a:ext cx="923651" cy="707886"/>
          </a:xfrm>
          <a:prstGeom prst="rect">
            <a:avLst/>
          </a:prstGeom>
          <a:noFill/>
        </p:spPr>
        <p:txBody>
          <a:bodyPr wrap="none" rtlCol="0">
            <a:spAutoFit/>
          </a:bodyPr>
          <a:lstStyle/>
          <a:p>
            <a:pPr algn="r"/>
            <a:r>
              <a:rPr lang="it-IT" sz="4000" dirty="0">
                <a:solidFill>
                  <a:schemeClr val="bg1"/>
                </a:solidFill>
                <a:latin typeface="Calibri" panose="020F0502020204030204" pitchFamily="34" charset="0"/>
              </a:rPr>
              <a:t>20</a:t>
            </a:r>
            <a:r>
              <a:rPr lang="it-IT" sz="2400" b="0" dirty="0">
                <a:solidFill>
                  <a:schemeClr val="bg1"/>
                </a:solidFill>
                <a:latin typeface="Calibri" panose="020F0502020204030204" pitchFamily="34" charset="0"/>
              </a:rPr>
              <a:t>%</a:t>
            </a:r>
            <a:endParaRPr lang="it-IT" sz="2800" b="0" dirty="0">
              <a:solidFill>
                <a:schemeClr val="bg1"/>
              </a:solidFill>
              <a:latin typeface="Calibri" panose="020F0502020204030204" pitchFamily="34" charset="0"/>
            </a:endParaRPr>
          </a:p>
        </p:txBody>
      </p:sp>
      <p:sp>
        <p:nvSpPr>
          <p:cNvPr id="34" name="CasellaDiTesto 33"/>
          <p:cNvSpPr txBox="1"/>
          <p:nvPr/>
        </p:nvSpPr>
        <p:spPr>
          <a:xfrm>
            <a:off x="5076478" y="4488486"/>
            <a:ext cx="1048685" cy="769441"/>
          </a:xfrm>
          <a:prstGeom prst="rect">
            <a:avLst/>
          </a:prstGeom>
          <a:noFill/>
        </p:spPr>
        <p:txBody>
          <a:bodyPr wrap="none" rtlCol="0">
            <a:spAutoFit/>
          </a:bodyPr>
          <a:lstStyle/>
          <a:p>
            <a:pPr algn="r"/>
            <a:r>
              <a:rPr lang="it-IT" sz="4400" dirty="0">
                <a:latin typeface="Calibri" panose="020F0502020204030204" pitchFamily="34" charset="0"/>
              </a:rPr>
              <a:t>80</a:t>
            </a:r>
            <a:r>
              <a:rPr lang="it-IT" sz="2800" b="0" dirty="0">
                <a:latin typeface="Calibri" panose="020F0502020204030204" pitchFamily="34" charset="0"/>
              </a:rPr>
              <a:t>%</a:t>
            </a:r>
            <a:endParaRPr lang="it-IT" sz="3200" b="0" dirty="0">
              <a:latin typeface="Calibri" panose="020F0502020204030204" pitchFamily="34" charset="0"/>
            </a:endParaRPr>
          </a:p>
        </p:txBody>
      </p:sp>
      <p:sp>
        <p:nvSpPr>
          <p:cNvPr id="35" name="CasellaDiTesto 34"/>
          <p:cNvSpPr txBox="1"/>
          <p:nvPr/>
        </p:nvSpPr>
        <p:spPr>
          <a:xfrm>
            <a:off x="6022624" y="1436020"/>
            <a:ext cx="2128940"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Rivenditori</a:t>
            </a:r>
          </a:p>
        </p:txBody>
      </p:sp>
      <p:sp>
        <p:nvSpPr>
          <p:cNvPr id="36" name="CasellaDiTesto 35"/>
          <p:cNvSpPr txBox="1"/>
          <p:nvPr/>
        </p:nvSpPr>
        <p:spPr>
          <a:xfrm>
            <a:off x="2076828" y="3759423"/>
            <a:ext cx="2503431"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2400" b="1" i="0" dirty="0"/>
              <a:t>Riparatori e altro</a:t>
            </a:r>
          </a:p>
        </p:txBody>
      </p:sp>
      <p:sp>
        <p:nvSpPr>
          <p:cNvPr id="39" name="Rettangolo 16"/>
          <p:cNvSpPr>
            <a:spLocks noChangeArrowheads="1"/>
          </p:cNvSpPr>
          <p:nvPr/>
        </p:nvSpPr>
        <p:spPr bwMode="auto">
          <a:xfrm>
            <a:off x="395287" y="6269614"/>
            <a:ext cx="8256018" cy="351957"/>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21" name="Rettangolo 20"/>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50501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magine 47"/>
          <p:cNvPicPr>
            <a:picLocks noChangeAspect="1"/>
          </p:cNvPicPr>
          <p:nvPr/>
        </p:nvPicPr>
        <p:blipFill>
          <a:blip r:embed="rId2"/>
          <a:stretch>
            <a:fillRect/>
          </a:stretch>
        </p:blipFill>
        <p:spPr>
          <a:xfrm>
            <a:off x="428203" y="2367640"/>
            <a:ext cx="2703637" cy="3470813"/>
          </a:xfrm>
          <a:prstGeom prst="rect">
            <a:avLst/>
          </a:prstGeom>
        </p:spPr>
      </p:pic>
      <p:sp>
        <p:nvSpPr>
          <p:cNvPr id="27" name="Freccia circolare in su 26"/>
          <p:cNvSpPr/>
          <p:nvPr/>
        </p:nvSpPr>
        <p:spPr bwMode="auto">
          <a:xfrm rot="4499311">
            <a:off x="3306670" y="4454737"/>
            <a:ext cx="1306525" cy="666256"/>
          </a:xfrm>
          <a:prstGeom prst="curvedUp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59" name="Connettore diritto 58"/>
          <p:cNvCxnSpPr/>
          <p:nvPr/>
        </p:nvCxnSpPr>
        <p:spPr bwMode="auto">
          <a:xfrm flipV="1">
            <a:off x="1780021" y="2136468"/>
            <a:ext cx="2209770" cy="361953"/>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60" name="Connettore diritto 59"/>
          <p:cNvCxnSpPr/>
          <p:nvPr/>
        </p:nvCxnSpPr>
        <p:spPr bwMode="auto">
          <a:xfrm>
            <a:off x="1811906" y="2818599"/>
            <a:ext cx="1823990" cy="672312"/>
          </a:xfrm>
          <a:prstGeom prst="line">
            <a:avLst/>
          </a:prstGeom>
          <a:noFill/>
          <a:ln w="28575" cap="flat" cmpd="sng" algn="ctr">
            <a:solidFill>
              <a:schemeClr val="bg1">
                <a:lumMod val="75000"/>
              </a:schemeClr>
            </a:solidFill>
            <a:prstDash val="solid"/>
            <a:round/>
            <a:headEnd type="none" w="med" len="med"/>
            <a:tailEnd type="none" w="med" len="med"/>
          </a:ln>
          <a:effectLst/>
        </p:spPr>
      </p:cxnSp>
      <p:sp>
        <p:nvSpPr>
          <p:cNvPr id="69" name="CasellaDiTesto 68"/>
          <p:cNvSpPr txBox="1"/>
          <p:nvPr/>
        </p:nvSpPr>
        <p:spPr>
          <a:xfrm>
            <a:off x="4596358" y="4634324"/>
            <a:ext cx="4195836" cy="1785104"/>
          </a:xfrm>
          <a:prstGeom prst="rect">
            <a:avLst/>
          </a:prstGeom>
          <a:noFill/>
        </p:spPr>
        <p:txBody>
          <a:bodyPr wrap="square" rtlCol="0">
            <a:spAutoFit/>
          </a:bodyPr>
          <a:lstStyle/>
          <a:p>
            <a:r>
              <a:rPr lang="it-IT" sz="2800" b="0" dirty="0">
                <a:latin typeface="Calibri" panose="020F0502020204030204" pitchFamily="34" charset="0"/>
              </a:rPr>
              <a:t>…costituendo, l’</a:t>
            </a:r>
            <a:r>
              <a:rPr lang="it-IT" sz="5400" dirty="0">
                <a:solidFill>
                  <a:srgbClr val="008000"/>
                </a:solidFill>
                <a:latin typeface="Calibri" panose="020F0502020204030204" pitchFamily="34" charset="0"/>
              </a:rPr>
              <a:t>1,</a:t>
            </a:r>
            <a:r>
              <a:rPr lang="it-IT" sz="4400" dirty="0">
                <a:solidFill>
                  <a:srgbClr val="008000"/>
                </a:solidFill>
                <a:latin typeface="Calibri" panose="020F0502020204030204" pitchFamily="34" charset="0"/>
              </a:rPr>
              <a:t>7</a:t>
            </a:r>
            <a:r>
              <a:rPr lang="it-IT" sz="3600" dirty="0">
                <a:solidFill>
                  <a:srgbClr val="008000"/>
                </a:solidFill>
                <a:latin typeface="Calibri" panose="020F0502020204030204" pitchFamily="34" charset="0"/>
              </a:rPr>
              <a:t>%</a:t>
            </a:r>
            <a:r>
              <a:rPr lang="it-IT" sz="2800" dirty="0">
                <a:solidFill>
                  <a:srgbClr val="C0504D"/>
                </a:solidFill>
                <a:latin typeface="Calibri" panose="020F0502020204030204" pitchFamily="34" charset="0"/>
              </a:rPr>
              <a:t> </a:t>
            </a:r>
            <a:r>
              <a:rPr lang="it-IT" sz="2800" b="0" dirty="0">
                <a:latin typeface="Calibri" panose="020F0502020204030204" pitchFamily="34" charset="0"/>
              </a:rPr>
              <a:t>della totalità delle imprese del comparto in Italia</a:t>
            </a:r>
            <a:endParaRPr lang="it-IT" b="0" i="1" u="sng" dirty="0">
              <a:latin typeface="Calibri" panose="020F0502020204030204" pitchFamily="34" charset="0"/>
            </a:endParaRPr>
          </a:p>
        </p:txBody>
      </p:sp>
      <p:pic>
        <p:nvPicPr>
          <p:cNvPr id="41" name="Immagine 40"/>
          <p:cNvPicPr>
            <a:picLocks noChangeAspect="1"/>
          </p:cNvPicPr>
          <p:nvPr/>
        </p:nvPicPr>
        <p:blipFill>
          <a:blip r:embed="rId3"/>
          <a:stretch>
            <a:fillRect/>
          </a:stretch>
        </p:blipFill>
        <p:spPr>
          <a:xfrm>
            <a:off x="3635896" y="2033760"/>
            <a:ext cx="2241215" cy="2083037"/>
          </a:xfrm>
          <a:prstGeom prst="rect">
            <a:avLst/>
          </a:prstGeom>
        </p:spPr>
      </p:pic>
      <p:sp>
        <p:nvSpPr>
          <p:cNvPr id="16" name="Titolo 6"/>
          <p:cNvSpPr txBox="1">
            <a:spLocks/>
          </p:cNvSpPr>
          <p:nvPr/>
        </p:nvSpPr>
        <p:spPr bwMode="auto">
          <a:xfrm>
            <a:off x="395288" y="188913"/>
            <a:ext cx="839690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imprenditoriale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in FVG esistono poco più di 2mila imprese, che di fatto rappresentano circa il 2% della totalità del settore…</a:t>
            </a:r>
            <a:endParaRPr lang="it-IT" sz="2000" dirty="0">
              <a:latin typeface="Calibri" panose="020F0502020204030204" pitchFamily="34" charset="0"/>
            </a:endParaRPr>
          </a:p>
        </p:txBody>
      </p:sp>
      <p:sp>
        <p:nvSpPr>
          <p:cNvPr id="66" name="Rettangolo 65"/>
          <p:cNvSpPr/>
          <p:nvPr/>
        </p:nvSpPr>
        <p:spPr>
          <a:xfrm>
            <a:off x="4205814" y="2150072"/>
            <a:ext cx="3901301" cy="2123658"/>
          </a:xfrm>
          <a:prstGeom prst="rect">
            <a:avLst/>
          </a:prstGeom>
        </p:spPr>
        <p:txBody>
          <a:bodyPr wrap="square">
            <a:spAutoFit/>
          </a:bodyPr>
          <a:lstStyle/>
          <a:p>
            <a:r>
              <a:rPr lang="it-IT" sz="6000" dirty="0">
                <a:solidFill>
                  <a:srgbClr val="008000"/>
                </a:solidFill>
                <a:latin typeface="Calibri" panose="020F0502020204030204" pitchFamily="34" charset="0"/>
              </a:rPr>
              <a:t>2.161</a:t>
            </a:r>
            <a:r>
              <a:rPr lang="it-IT" sz="4800" b="0" dirty="0">
                <a:solidFill>
                  <a:srgbClr val="008000"/>
                </a:solidFill>
                <a:latin typeface="Calibri" panose="020F0502020204030204" pitchFamily="34" charset="0"/>
              </a:rPr>
              <a:t> </a:t>
            </a:r>
            <a:br>
              <a:rPr lang="it-IT" sz="4800" b="0" dirty="0">
                <a:solidFill>
                  <a:srgbClr val="008000"/>
                </a:solidFill>
                <a:latin typeface="Calibri" panose="020F0502020204030204" pitchFamily="34" charset="0"/>
              </a:rPr>
            </a:br>
            <a:r>
              <a:rPr lang="it-IT" sz="3600" b="0" dirty="0">
                <a:solidFill>
                  <a:srgbClr val="008000"/>
                </a:solidFill>
                <a:latin typeface="Calibri" panose="020F0502020204030204" pitchFamily="34" charset="0"/>
              </a:rPr>
              <a:t>imprese della mobilità </a:t>
            </a:r>
            <a:r>
              <a:rPr lang="it-IT" sz="3600" b="0" u="sng" dirty="0">
                <a:solidFill>
                  <a:srgbClr val="008000"/>
                </a:solidFill>
                <a:latin typeface="Calibri" panose="020F0502020204030204" pitchFamily="34" charset="0"/>
              </a:rPr>
              <a:t>in FVG</a:t>
            </a:r>
            <a:endParaRPr lang="it-IT" sz="4800" b="0" i="1" u="sng" dirty="0">
              <a:solidFill>
                <a:srgbClr val="008000"/>
              </a:solidFill>
              <a:latin typeface="Calibri" panose="020F0502020204030204" pitchFamily="34" charset="0"/>
            </a:endParaRPr>
          </a:p>
        </p:txBody>
      </p:sp>
      <p:sp>
        <p:nvSpPr>
          <p:cNvPr id="14" name="Rettangolo 13"/>
          <p:cNvSpPr/>
          <p:nvPr/>
        </p:nvSpPr>
        <p:spPr>
          <a:xfrm>
            <a:off x="395288" y="1056333"/>
            <a:ext cx="8497191" cy="769441"/>
          </a:xfrm>
          <a:prstGeom prst="rect">
            <a:avLst/>
          </a:prstGeom>
        </p:spPr>
        <p:txBody>
          <a:bodyPr wrap="square">
            <a:spAutoFit/>
          </a:bodyPr>
          <a:lstStyle/>
          <a:p>
            <a:pPr algn="just"/>
            <a:r>
              <a:rPr lang="it-IT" sz="2200" b="0" dirty="0">
                <a:latin typeface="Calibri" panose="020F0502020204030204" pitchFamily="34" charset="0"/>
              </a:rPr>
              <a:t>Le imprese della mobilità nel </a:t>
            </a:r>
            <a:r>
              <a:rPr lang="it-IT" sz="2200" dirty="0">
                <a:latin typeface="Calibri" panose="020F0502020204030204" pitchFamily="34" charset="0"/>
              </a:rPr>
              <a:t>Nord Est </a:t>
            </a:r>
            <a:r>
              <a:rPr lang="it-IT" sz="2200" b="0" dirty="0">
                <a:latin typeface="Calibri" panose="020F0502020204030204" pitchFamily="34" charset="0"/>
              </a:rPr>
              <a:t>rappresentano il </a:t>
            </a:r>
            <a:r>
              <a:rPr lang="it-IT" sz="2200" dirty="0">
                <a:latin typeface="Calibri" panose="020F0502020204030204" pitchFamily="34" charset="0"/>
              </a:rPr>
              <a:t>18% dell’intero tessuto imprenditoriale</a:t>
            </a:r>
            <a:r>
              <a:rPr lang="it-IT" sz="2200" b="0" dirty="0">
                <a:latin typeface="Calibri" panose="020F0502020204030204" pitchFamily="34" charset="0"/>
              </a:rPr>
              <a:t> italiano del settore</a:t>
            </a:r>
            <a:endParaRPr lang="it-IT" sz="2200" b="0" i="1" u="sng" dirty="0">
              <a:latin typeface="Calibri" panose="020F0502020204030204" pitchFamily="34" charset="0"/>
            </a:endParaRPr>
          </a:p>
        </p:txBody>
      </p:sp>
      <p:sp>
        <p:nvSpPr>
          <p:cNvPr id="18"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12" name="Rettangolo 11"/>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68598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p:cNvSpPr/>
          <p:nvPr/>
        </p:nvSpPr>
        <p:spPr bwMode="auto">
          <a:xfrm>
            <a:off x="687161" y="3207611"/>
            <a:ext cx="916465" cy="916364"/>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Ovale 32"/>
          <p:cNvSpPr/>
          <p:nvPr/>
        </p:nvSpPr>
        <p:spPr bwMode="auto">
          <a:xfrm>
            <a:off x="4570518" y="3207611"/>
            <a:ext cx="916465" cy="916364"/>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1" name="Immagine 40"/>
          <p:cNvPicPr>
            <a:picLocks noChangeAspect="1"/>
          </p:cNvPicPr>
          <p:nvPr/>
        </p:nvPicPr>
        <p:blipFill>
          <a:blip r:embed="rId2"/>
          <a:stretch>
            <a:fillRect/>
          </a:stretch>
        </p:blipFill>
        <p:spPr>
          <a:xfrm>
            <a:off x="395536" y="1284959"/>
            <a:ext cx="1852244" cy="1721518"/>
          </a:xfrm>
          <a:prstGeom prst="rect">
            <a:avLst/>
          </a:prstGeom>
        </p:spPr>
      </p:pic>
      <p:sp>
        <p:nvSpPr>
          <p:cNvPr id="16" name="Titolo 6"/>
          <p:cNvSpPr txBox="1">
            <a:spLocks/>
          </p:cNvSpPr>
          <p:nvPr/>
        </p:nvSpPr>
        <p:spPr bwMode="auto">
          <a:xfrm>
            <a:off x="395288" y="188913"/>
            <a:ext cx="839690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imprenditoriale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sz="2000" kern="0" dirty="0">
                <a:latin typeface="Calibri" panose="020F0502020204030204" pitchFamily="34" charset="0"/>
              </a:rPr>
              <a:t>analogamente alla situazione che si registra a livello nazionale, circa otto imprese su dieci nel comparto risultano riparatori, autorimesse, commercianti di parti accessorie, </a:t>
            </a:r>
            <a:r>
              <a:rPr lang="it-IT" sz="2000" kern="0" dirty="0" err="1">
                <a:latin typeface="Calibri" panose="020F0502020204030204" pitchFamily="34" charset="0"/>
              </a:rPr>
              <a:t>etc</a:t>
            </a:r>
            <a:r>
              <a:rPr lang="it-IT" sz="2000" kern="0" dirty="0">
                <a:latin typeface="Calibri" panose="020F0502020204030204" pitchFamily="34" charset="0"/>
              </a:rPr>
              <a:t>…</a:t>
            </a:r>
            <a:endParaRPr lang="it-IT" sz="2000" dirty="0">
              <a:latin typeface="Calibri" panose="020F0502020204030204" pitchFamily="34" charset="0"/>
            </a:endParaRPr>
          </a:p>
        </p:txBody>
      </p:sp>
      <p:sp>
        <p:nvSpPr>
          <p:cNvPr id="66" name="Rettangolo 65"/>
          <p:cNvSpPr/>
          <p:nvPr/>
        </p:nvSpPr>
        <p:spPr>
          <a:xfrm>
            <a:off x="2555776" y="1371483"/>
            <a:ext cx="6170845" cy="1569660"/>
          </a:xfrm>
          <a:prstGeom prst="rect">
            <a:avLst/>
          </a:prstGeom>
        </p:spPr>
        <p:txBody>
          <a:bodyPr wrap="square">
            <a:spAutoFit/>
          </a:bodyPr>
          <a:lstStyle/>
          <a:p>
            <a:r>
              <a:rPr lang="it-IT" sz="6000" dirty="0">
                <a:solidFill>
                  <a:srgbClr val="008000"/>
                </a:solidFill>
                <a:latin typeface="Calibri" panose="020F0502020204030204" pitchFamily="34" charset="0"/>
              </a:rPr>
              <a:t>2.161</a:t>
            </a:r>
            <a:r>
              <a:rPr lang="it-IT" sz="4800" b="0" dirty="0">
                <a:solidFill>
                  <a:srgbClr val="008000"/>
                </a:solidFill>
                <a:latin typeface="Calibri" panose="020F0502020204030204" pitchFamily="34" charset="0"/>
              </a:rPr>
              <a:t> </a:t>
            </a:r>
            <a:br>
              <a:rPr lang="it-IT" sz="4800" b="0" dirty="0">
                <a:solidFill>
                  <a:srgbClr val="008000"/>
                </a:solidFill>
                <a:latin typeface="Calibri" panose="020F0502020204030204" pitchFamily="34" charset="0"/>
              </a:rPr>
            </a:br>
            <a:r>
              <a:rPr lang="it-IT" sz="3600" b="0" dirty="0">
                <a:solidFill>
                  <a:srgbClr val="008000"/>
                </a:solidFill>
                <a:latin typeface="Calibri" panose="020F0502020204030204" pitchFamily="34" charset="0"/>
              </a:rPr>
              <a:t>imprese della mobilità </a:t>
            </a:r>
            <a:r>
              <a:rPr lang="it-IT" sz="3600" b="0" u="sng" dirty="0">
                <a:solidFill>
                  <a:srgbClr val="008000"/>
                </a:solidFill>
                <a:latin typeface="Calibri" panose="020F0502020204030204" pitchFamily="34" charset="0"/>
              </a:rPr>
              <a:t>in FVG</a:t>
            </a:r>
            <a:endParaRPr lang="it-IT" sz="4800" b="0" i="1" u="sng" dirty="0">
              <a:solidFill>
                <a:srgbClr val="008000"/>
              </a:solidFill>
              <a:latin typeface="Calibri" panose="020F0502020204030204" pitchFamily="34" charset="0"/>
            </a:endParaRPr>
          </a:p>
        </p:txBody>
      </p:sp>
      <p:cxnSp>
        <p:nvCxnSpPr>
          <p:cNvPr id="3" name="Connettore diritto 2"/>
          <p:cNvCxnSpPr/>
          <p:nvPr/>
        </p:nvCxnSpPr>
        <p:spPr bwMode="auto">
          <a:xfrm>
            <a:off x="827584" y="3709895"/>
            <a:ext cx="0" cy="1908000"/>
          </a:xfrm>
          <a:prstGeom prst="line">
            <a:avLst/>
          </a:prstGeom>
          <a:noFill/>
          <a:ln w="38100" cap="flat" cmpd="sng" algn="ctr">
            <a:solidFill>
              <a:srgbClr val="008000"/>
            </a:solidFill>
            <a:prstDash val="solid"/>
            <a:round/>
            <a:headEnd type="none" w="med" len="med"/>
            <a:tailEnd type="oval" w="med" len="med"/>
          </a:ln>
          <a:effectLst/>
        </p:spPr>
      </p:cxnSp>
      <p:cxnSp>
        <p:nvCxnSpPr>
          <p:cNvPr id="17" name="Connettore diritto 16"/>
          <p:cNvCxnSpPr/>
          <p:nvPr/>
        </p:nvCxnSpPr>
        <p:spPr bwMode="auto">
          <a:xfrm>
            <a:off x="4778499" y="3709895"/>
            <a:ext cx="0" cy="2628000"/>
          </a:xfrm>
          <a:prstGeom prst="line">
            <a:avLst/>
          </a:prstGeom>
          <a:noFill/>
          <a:ln w="38100" cap="flat" cmpd="sng" algn="ctr">
            <a:solidFill>
              <a:srgbClr val="008000"/>
            </a:solidFill>
            <a:prstDash val="solid"/>
            <a:round/>
            <a:headEnd type="none" w="med" len="med"/>
            <a:tailEnd type="oval" w="med" len="med"/>
          </a:ln>
          <a:effectLst/>
        </p:spPr>
      </p:cxnSp>
      <p:sp>
        <p:nvSpPr>
          <p:cNvPr id="18" name="CasellaDiTesto 17"/>
          <p:cNvSpPr txBox="1"/>
          <p:nvPr/>
        </p:nvSpPr>
        <p:spPr>
          <a:xfrm>
            <a:off x="715954" y="3311850"/>
            <a:ext cx="923651" cy="707886"/>
          </a:xfrm>
          <a:prstGeom prst="rect">
            <a:avLst/>
          </a:prstGeom>
          <a:noFill/>
        </p:spPr>
        <p:txBody>
          <a:bodyPr wrap="none" rtlCol="0">
            <a:spAutoFit/>
          </a:bodyPr>
          <a:lstStyle/>
          <a:p>
            <a:pPr algn="ctr"/>
            <a:r>
              <a:rPr lang="it-IT" sz="4000" dirty="0">
                <a:solidFill>
                  <a:schemeClr val="bg1"/>
                </a:solidFill>
                <a:latin typeface="Calibri" panose="020F0502020204030204" pitchFamily="34" charset="0"/>
              </a:rPr>
              <a:t>19</a:t>
            </a:r>
            <a:r>
              <a:rPr lang="it-IT" sz="2400" b="0" dirty="0">
                <a:solidFill>
                  <a:schemeClr val="bg1"/>
                </a:solidFill>
                <a:latin typeface="Calibri" panose="020F0502020204030204" pitchFamily="34" charset="0"/>
              </a:rPr>
              <a:t>%</a:t>
            </a:r>
            <a:endParaRPr lang="it-IT" sz="2800" b="0" dirty="0">
              <a:solidFill>
                <a:schemeClr val="bg1"/>
              </a:solidFill>
              <a:latin typeface="Calibri" panose="020F0502020204030204" pitchFamily="34" charset="0"/>
            </a:endParaRPr>
          </a:p>
        </p:txBody>
      </p:sp>
      <p:sp>
        <p:nvSpPr>
          <p:cNvPr id="19" name="CasellaDiTesto 18"/>
          <p:cNvSpPr txBox="1"/>
          <p:nvPr/>
        </p:nvSpPr>
        <p:spPr>
          <a:xfrm>
            <a:off x="4599311" y="3311850"/>
            <a:ext cx="923651" cy="707886"/>
          </a:xfrm>
          <a:prstGeom prst="rect">
            <a:avLst/>
          </a:prstGeom>
          <a:noFill/>
        </p:spPr>
        <p:txBody>
          <a:bodyPr wrap="none" rtlCol="0">
            <a:spAutoFit/>
          </a:bodyPr>
          <a:lstStyle/>
          <a:p>
            <a:pPr algn="ctr"/>
            <a:r>
              <a:rPr lang="it-IT" sz="4000" dirty="0">
                <a:solidFill>
                  <a:schemeClr val="bg1"/>
                </a:solidFill>
                <a:latin typeface="Calibri" panose="020F0502020204030204" pitchFamily="34" charset="0"/>
              </a:rPr>
              <a:t>81</a:t>
            </a:r>
            <a:r>
              <a:rPr lang="it-IT" sz="2400" b="0" dirty="0">
                <a:solidFill>
                  <a:schemeClr val="bg1"/>
                </a:solidFill>
                <a:latin typeface="Calibri" panose="020F0502020204030204" pitchFamily="34" charset="0"/>
              </a:rPr>
              <a:t>%</a:t>
            </a:r>
            <a:endParaRPr lang="it-IT" sz="2800" b="0" dirty="0">
              <a:solidFill>
                <a:schemeClr val="bg1"/>
              </a:solidFill>
              <a:latin typeface="Calibri" panose="020F0502020204030204" pitchFamily="34" charset="0"/>
            </a:endParaRPr>
          </a:p>
        </p:txBody>
      </p:sp>
      <p:sp>
        <p:nvSpPr>
          <p:cNvPr id="20" name="CasellaDiTesto 19"/>
          <p:cNvSpPr txBox="1"/>
          <p:nvPr/>
        </p:nvSpPr>
        <p:spPr>
          <a:xfrm>
            <a:off x="1034083" y="4088835"/>
            <a:ext cx="872355" cy="646331"/>
          </a:xfrm>
          <a:prstGeom prst="rect">
            <a:avLst/>
          </a:prstGeom>
          <a:noFill/>
        </p:spPr>
        <p:txBody>
          <a:bodyPr wrap="none" rtlCol="0">
            <a:spAutoFit/>
          </a:bodyPr>
          <a:lstStyle/>
          <a:p>
            <a:pPr algn="r"/>
            <a:r>
              <a:rPr lang="it-IT" sz="3600" b="0" i="1" dirty="0">
                <a:latin typeface="Calibri" panose="020F0502020204030204" pitchFamily="34" charset="0"/>
              </a:rPr>
              <a:t>16</a:t>
            </a:r>
            <a:r>
              <a:rPr lang="it-IT" sz="2400" b="0" i="1" dirty="0">
                <a:latin typeface="Calibri" panose="020F0502020204030204" pitchFamily="34" charset="0"/>
              </a:rPr>
              <a:t>%</a:t>
            </a:r>
          </a:p>
        </p:txBody>
      </p:sp>
      <p:sp>
        <p:nvSpPr>
          <p:cNvPr id="21" name="CasellaDiTesto 20"/>
          <p:cNvSpPr txBox="1"/>
          <p:nvPr/>
        </p:nvSpPr>
        <p:spPr>
          <a:xfrm>
            <a:off x="1910429" y="4165779"/>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autoveicoli </a:t>
            </a:r>
            <a:r>
              <a:rPr lang="it-IT" sz="1300" dirty="0"/>
              <a:t>(4 </a:t>
            </a:r>
            <a:r>
              <a:rPr lang="it-IT" sz="1300" dirty="0" err="1"/>
              <a:t>wheels</a:t>
            </a:r>
            <a:r>
              <a:rPr lang="it-IT" sz="1300" dirty="0"/>
              <a:t>)</a:t>
            </a:r>
          </a:p>
        </p:txBody>
      </p:sp>
      <p:sp>
        <p:nvSpPr>
          <p:cNvPr id="22" name="CasellaDiTesto 21"/>
          <p:cNvSpPr txBox="1"/>
          <p:nvPr/>
        </p:nvSpPr>
        <p:spPr>
          <a:xfrm>
            <a:off x="4995789" y="4088835"/>
            <a:ext cx="872355" cy="646331"/>
          </a:xfrm>
          <a:prstGeom prst="rect">
            <a:avLst/>
          </a:prstGeom>
          <a:noFill/>
        </p:spPr>
        <p:txBody>
          <a:bodyPr wrap="none" rtlCol="0">
            <a:spAutoFit/>
          </a:bodyPr>
          <a:lstStyle/>
          <a:p>
            <a:pPr algn="just"/>
            <a:r>
              <a:rPr lang="it-IT" sz="3600" b="0" i="1" dirty="0">
                <a:latin typeface="Calibri" panose="020F0502020204030204" pitchFamily="34" charset="0"/>
              </a:rPr>
              <a:t>62</a:t>
            </a:r>
            <a:r>
              <a:rPr lang="it-IT" sz="2400" b="0" i="1" dirty="0">
                <a:latin typeface="Calibri" panose="020F0502020204030204" pitchFamily="34" charset="0"/>
              </a:rPr>
              <a:t>%</a:t>
            </a:r>
          </a:p>
        </p:txBody>
      </p:sp>
      <p:sp>
        <p:nvSpPr>
          <p:cNvPr id="23" name="CasellaDiTesto 22"/>
          <p:cNvSpPr txBox="1"/>
          <p:nvPr/>
        </p:nvSpPr>
        <p:spPr>
          <a:xfrm>
            <a:off x="5872432" y="4165779"/>
            <a:ext cx="239107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Manutenzione, riparazione di autoveicoli, autorimesse </a:t>
            </a:r>
          </a:p>
        </p:txBody>
      </p:sp>
      <p:sp>
        <p:nvSpPr>
          <p:cNvPr id="25" name="CasellaDiTesto 24"/>
          <p:cNvSpPr txBox="1"/>
          <p:nvPr/>
        </p:nvSpPr>
        <p:spPr>
          <a:xfrm>
            <a:off x="5229829" y="5679823"/>
            <a:ext cx="638315" cy="646331"/>
          </a:xfrm>
          <a:prstGeom prst="rect">
            <a:avLst/>
          </a:prstGeom>
          <a:noFill/>
        </p:spPr>
        <p:txBody>
          <a:bodyPr wrap="none" rtlCol="0">
            <a:spAutoFit/>
          </a:bodyPr>
          <a:lstStyle/>
          <a:p>
            <a:pPr algn="just"/>
            <a:r>
              <a:rPr lang="it-IT" sz="3600" b="0" i="1" dirty="0">
                <a:latin typeface="Calibri" panose="020F0502020204030204" pitchFamily="34" charset="0"/>
              </a:rPr>
              <a:t>7</a:t>
            </a:r>
            <a:r>
              <a:rPr lang="it-IT" sz="2400" b="0" i="1" dirty="0">
                <a:latin typeface="Calibri" panose="020F0502020204030204" pitchFamily="34" charset="0"/>
              </a:rPr>
              <a:t>%</a:t>
            </a:r>
          </a:p>
        </p:txBody>
      </p:sp>
      <p:sp>
        <p:nvSpPr>
          <p:cNvPr id="26" name="CasellaDiTesto 25"/>
          <p:cNvSpPr txBox="1"/>
          <p:nvPr/>
        </p:nvSpPr>
        <p:spPr>
          <a:xfrm>
            <a:off x="5872432" y="5756767"/>
            <a:ext cx="2391069"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macchinari, attrezzature e forniture agricole</a:t>
            </a:r>
          </a:p>
        </p:txBody>
      </p:sp>
      <p:sp>
        <p:nvSpPr>
          <p:cNvPr id="30" name="CasellaDiTesto 29"/>
          <p:cNvSpPr txBox="1"/>
          <p:nvPr/>
        </p:nvSpPr>
        <p:spPr>
          <a:xfrm>
            <a:off x="1619672" y="3434961"/>
            <a:ext cx="2128940"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Rivenditori</a:t>
            </a:r>
          </a:p>
        </p:txBody>
      </p:sp>
      <p:sp>
        <p:nvSpPr>
          <p:cNvPr id="31" name="CasellaDiTesto 30"/>
          <p:cNvSpPr txBox="1"/>
          <p:nvPr/>
        </p:nvSpPr>
        <p:spPr>
          <a:xfrm>
            <a:off x="5581675" y="3434961"/>
            <a:ext cx="2503431"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Riparatori e altro</a:t>
            </a:r>
          </a:p>
        </p:txBody>
      </p:sp>
      <p:sp>
        <p:nvSpPr>
          <p:cNvPr id="24" name="CasellaDiTesto 23"/>
          <p:cNvSpPr txBox="1"/>
          <p:nvPr/>
        </p:nvSpPr>
        <p:spPr>
          <a:xfrm>
            <a:off x="4995789" y="4884329"/>
            <a:ext cx="872355" cy="646331"/>
          </a:xfrm>
          <a:prstGeom prst="rect">
            <a:avLst/>
          </a:prstGeom>
          <a:noFill/>
        </p:spPr>
        <p:txBody>
          <a:bodyPr wrap="none" rtlCol="0">
            <a:spAutoFit/>
          </a:bodyPr>
          <a:lstStyle/>
          <a:p>
            <a:pPr algn="just"/>
            <a:r>
              <a:rPr lang="it-IT" sz="3600" b="0" i="1" dirty="0">
                <a:latin typeface="Calibri" panose="020F0502020204030204" pitchFamily="34" charset="0"/>
              </a:rPr>
              <a:t>12</a:t>
            </a:r>
            <a:r>
              <a:rPr lang="it-IT" sz="2400" b="0" i="1" dirty="0">
                <a:latin typeface="Calibri" panose="020F0502020204030204" pitchFamily="34" charset="0"/>
              </a:rPr>
              <a:t>%</a:t>
            </a:r>
          </a:p>
        </p:txBody>
      </p:sp>
      <p:sp>
        <p:nvSpPr>
          <p:cNvPr id="28" name="CasellaDiTesto 27"/>
          <p:cNvSpPr txBox="1"/>
          <p:nvPr/>
        </p:nvSpPr>
        <p:spPr>
          <a:xfrm>
            <a:off x="1268123" y="4884329"/>
            <a:ext cx="638315" cy="646331"/>
          </a:xfrm>
          <a:prstGeom prst="rect">
            <a:avLst/>
          </a:prstGeom>
          <a:noFill/>
        </p:spPr>
        <p:txBody>
          <a:bodyPr wrap="none" rtlCol="0">
            <a:spAutoFit/>
          </a:bodyPr>
          <a:lstStyle/>
          <a:p>
            <a:pPr algn="r"/>
            <a:r>
              <a:rPr lang="it-IT" sz="3600" b="0" i="1" dirty="0">
                <a:latin typeface="Calibri" panose="020F0502020204030204" pitchFamily="34" charset="0"/>
              </a:rPr>
              <a:t>3</a:t>
            </a:r>
            <a:r>
              <a:rPr lang="it-IT" sz="2400" b="0" i="1" dirty="0">
                <a:latin typeface="Calibri" panose="020F0502020204030204" pitchFamily="34" charset="0"/>
              </a:rPr>
              <a:t>%</a:t>
            </a:r>
          </a:p>
        </p:txBody>
      </p:sp>
      <p:sp>
        <p:nvSpPr>
          <p:cNvPr id="29" name="CasellaDiTesto 28"/>
          <p:cNvSpPr txBox="1"/>
          <p:nvPr/>
        </p:nvSpPr>
        <p:spPr>
          <a:xfrm>
            <a:off x="1910429" y="4961273"/>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motocicli e ciclomotori</a:t>
            </a:r>
            <a:r>
              <a:rPr lang="it-IT" sz="1300" dirty="0"/>
              <a:t> (2 </a:t>
            </a:r>
            <a:r>
              <a:rPr lang="it-IT" sz="1300" dirty="0" err="1"/>
              <a:t>wheels</a:t>
            </a:r>
            <a:r>
              <a:rPr lang="it-IT" sz="1300" dirty="0"/>
              <a:t>)</a:t>
            </a:r>
          </a:p>
        </p:txBody>
      </p:sp>
      <p:sp>
        <p:nvSpPr>
          <p:cNvPr id="32" name="CasellaDiTesto 31"/>
          <p:cNvSpPr txBox="1"/>
          <p:nvPr/>
        </p:nvSpPr>
        <p:spPr>
          <a:xfrm>
            <a:off x="5872432" y="4961273"/>
            <a:ext cx="2732016"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parti e accessori di autoveicoli e macchine agricole</a:t>
            </a:r>
          </a:p>
        </p:txBody>
      </p:sp>
      <p:sp>
        <p:nvSpPr>
          <p:cNvPr id="34"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27" name="Rettangolo 26"/>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33188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6"/>
          <p:cNvSpPr txBox="1">
            <a:spLocks/>
          </p:cNvSpPr>
          <p:nvPr/>
        </p:nvSpPr>
        <p:spPr bwMode="auto">
          <a:xfrm>
            <a:off x="395288" y="188913"/>
            <a:ext cx="839690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imprenditoriale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altLang="it-IT" sz="2000" kern="0" dirty="0">
                <a:latin typeface="Calibri" panose="020F0502020204030204" pitchFamily="34" charset="0"/>
              </a:rPr>
              <a:t>circa il 92% delle imprese della mobilità operative in FVG contano meno di nove addetti (micro imprese)…</a:t>
            </a:r>
            <a:endParaRPr lang="it-IT" sz="2000" dirty="0">
              <a:latin typeface="Calibri" panose="020F0502020204030204" pitchFamily="34" charset="0"/>
            </a:endParaRPr>
          </a:p>
        </p:txBody>
      </p:sp>
      <p:pic>
        <p:nvPicPr>
          <p:cNvPr id="27" name="Immagine 26"/>
          <p:cNvPicPr>
            <a:picLocks noChangeAspect="1"/>
          </p:cNvPicPr>
          <p:nvPr/>
        </p:nvPicPr>
        <p:blipFill>
          <a:blip r:embed="rId2"/>
          <a:stretch>
            <a:fillRect/>
          </a:stretch>
        </p:blipFill>
        <p:spPr>
          <a:xfrm>
            <a:off x="400769" y="971931"/>
            <a:ext cx="2241215" cy="2083037"/>
          </a:xfrm>
          <a:prstGeom prst="rect">
            <a:avLst/>
          </a:prstGeom>
        </p:spPr>
      </p:pic>
      <p:sp>
        <p:nvSpPr>
          <p:cNvPr id="34" name="Rettangolo 33"/>
          <p:cNvSpPr/>
          <p:nvPr/>
        </p:nvSpPr>
        <p:spPr>
          <a:xfrm>
            <a:off x="970687" y="1088243"/>
            <a:ext cx="3901301" cy="1015663"/>
          </a:xfrm>
          <a:prstGeom prst="rect">
            <a:avLst/>
          </a:prstGeom>
        </p:spPr>
        <p:txBody>
          <a:bodyPr wrap="square">
            <a:spAutoFit/>
          </a:bodyPr>
          <a:lstStyle/>
          <a:p>
            <a:r>
              <a:rPr lang="it-IT" sz="6000" dirty="0">
                <a:solidFill>
                  <a:srgbClr val="008000"/>
                </a:solidFill>
                <a:latin typeface="Calibri" panose="020F0502020204030204" pitchFamily="34" charset="0"/>
              </a:rPr>
              <a:t>2.161</a:t>
            </a:r>
            <a:r>
              <a:rPr lang="it-IT" sz="4800" b="0" dirty="0">
                <a:solidFill>
                  <a:srgbClr val="008000"/>
                </a:solidFill>
                <a:latin typeface="Calibri" panose="020F0502020204030204" pitchFamily="34" charset="0"/>
              </a:rPr>
              <a:t> </a:t>
            </a:r>
            <a:endParaRPr lang="it-IT" sz="4800" b="0" i="1" u="sng" dirty="0">
              <a:solidFill>
                <a:srgbClr val="008000"/>
              </a:solidFill>
              <a:latin typeface="Calibri" panose="020F0502020204030204" pitchFamily="34" charset="0"/>
            </a:endParaRPr>
          </a:p>
        </p:txBody>
      </p:sp>
      <p:sp>
        <p:nvSpPr>
          <p:cNvPr id="35" name="CasellaDiTesto 34"/>
          <p:cNvSpPr txBox="1"/>
          <p:nvPr/>
        </p:nvSpPr>
        <p:spPr>
          <a:xfrm>
            <a:off x="4361031" y="1196752"/>
            <a:ext cx="1539204"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36,</a:t>
            </a:r>
            <a:r>
              <a:rPr lang="it-IT" sz="3600" dirty="0">
                <a:solidFill>
                  <a:srgbClr val="008000"/>
                </a:solidFill>
                <a:latin typeface="Calibri" panose="020F0502020204030204" pitchFamily="34" charset="0"/>
              </a:rPr>
              <a:t>5%</a:t>
            </a:r>
          </a:p>
        </p:txBody>
      </p:sp>
      <p:sp>
        <p:nvSpPr>
          <p:cNvPr id="36" name="CasellaDiTesto 35"/>
          <p:cNvSpPr txBox="1"/>
          <p:nvPr/>
        </p:nvSpPr>
        <p:spPr>
          <a:xfrm>
            <a:off x="6187316" y="1328841"/>
            <a:ext cx="1995353" cy="646331"/>
          </a:xfrm>
          <a:prstGeom prst="rect">
            <a:avLst/>
          </a:prstGeom>
          <a:noFill/>
        </p:spPr>
        <p:txBody>
          <a:bodyPr wrap="none" rtlCol="0">
            <a:spAutoFit/>
          </a:bodyPr>
          <a:lstStyle/>
          <a:p>
            <a:r>
              <a:rPr lang="it-IT" sz="3600" b="0" i="1" dirty="0">
                <a:latin typeface="Calibri" panose="020F0502020204030204" pitchFamily="34" charset="0"/>
              </a:rPr>
              <a:t>1 addetto</a:t>
            </a:r>
            <a:endParaRPr lang="it-IT" sz="2400" b="0" i="1" dirty="0">
              <a:latin typeface="Calibri" panose="020F0502020204030204" pitchFamily="34" charset="0"/>
            </a:endParaRPr>
          </a:p>
        </p:txBody>
      </p:sp>
      <p:sp>
        <p:nvSpPr>
          <p:cNvPr id="37" name="CasellaDiTesto 36"/>
          <p:cNvSpPr txBox="1"/>
          <p:nvPr/>
        </p:nvSpPr>
        <p:spPr>
          <a:xfrm>
            <a:off x="4361031" y="2089651"/>
            <a:ext cx="1539204"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46,</a:t>
            </a:r>
            <a:r>
              <a:rPr lang="it-IT" sz="3600" dirty="0">
                <a:solidFill>
                  <a:srgbClr val="008000"/>
                </a:solidFill>
                <a:latin typeface="Calibri" panose="020F0502020204030204" pitchFamily="34" charset="0"/>
              </a:rPr>
              <a:t>6%</a:t>
            </a:r>
          </a:p>
        </p:txBody>
      </p:sp>
      <p:sp>
        <p:nvSpPr>
          <p:cNvPr id="38" name="CasellaDiTesto 37"/>
          <p:cNvSpPr txBox="1"/>
          <p:nvPr/>
        </p:nvSpPr>
        <p:spPr>
          <a:xfrm>
            <a:off x="6187316" y="2221740"/>
            <a:ext cx="2237087" cy="646331"/>
          </a:xfrm>
          <a:prstGeom prst="rect">
            <a:avLst/>
          </a:prstGeom>
          <a:noFill/>
        </p:spPr>
        <p:txBody>
          <a:bodyPr wrap="none" rtlCol="0">
            <a:spAutoFit/>
          </a:bodyPr>
          <a:lstStyle/>
          <a:p>
            <a:r>
              <a:rPr lang="it-IT" sz="3600" b="0" i="1" dirty="0">
                <a:latin typeface="Calibri" panose="020F0502020204030204" pitchFamily="34" charset="0"/>
              </a:rPr>
              <a:t>2-5 addetti</a:t>
            </a:r>
            <a:endParaRPr lang="it-IT" sz="2400" b="0" i="1" dirty="0">
              <a:latin typeface="Calibri" panose="020F0502020204030204" pitchFamily="34" charset="0"/>
            </a:endParaRPr>
          </a:p>
        </p:txBody>
      </p:sp>
      <p:sp>
        <p:nvSpPr>
          <p:cNvPr id="39" name="CasellaDiTesto 38"/>
          <p:cNvSpPr txBox="1"/>
          <p:nvPr/>
        </p:nvSpPr>
        <p:spPr>
          <a:xfrm>
            <a:off x="4673617" y="2982550"/>
            <a:ext cx="1226618"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9,</a:t>
            </a:r>
            <a:r>
              <a:rPr lang="it-IT" sz="3600" dirty="0">
                <a:solidFill>
                  <a:srgbClr val="008000"/>
                </a:solidFill>
                <a:latin typeface="Calibri" panose="020F0502020204030204" pitchFamily="34" charset="0"/>
              </a:rPr>
              <a:t>3%</a:t>
            </a:r>
          </a:p>
        </p:txBody>
      </p:sp>
      <p:sp>
        <p:nvSpPr>
          <p:cNvPr id="40" name="CasellaDiTesto 39"/>
          <p:cNvSpPr txBox="1"/>
          <p:nvPr/>
        </p:nvSpPr>
        <p:spPr>
          <a:xfrm>
            <a:off x="6187316" y="3114639"/>
            <a:ext cx="2237087" cy="646331"/>
          </a:xfrm>
          <a:prstGeom prst="rect">
            <a:avLst/>
          </a:prstGeom>
          <a:noFill/>
        </p:spPr>
        <p:txBody>
          <a:bodyPr wrap="none" rtlCol="0">
            <a:spAutoFit/>
          </a:bodyPr>
          <a:lstStyle/>
          <a:p>
            <a:r>
              <a:rPr lang="it-IT" sz="3600" b="0" i="1" dirty="0">
                <a:latin typeface="Calibri" panose="020F0502020204030204" pitchFamily="34" charset="0"/>
              </a:rPr>
              <a:t>6-9 addetti</a:t>
            </a:r>
            <a:endParaRPr lang="it-IT" sz="2400" b="0" i="1" dirty="0">
              <a:latin typeface="Calibri" panose="020F0502020204030204" pitchFamily="34" charset="0"/>
            </a:endParaRPr>
          </a:p>
        </p:txBody>
      </p:sp>
      <p:sp>
        <p:nvSpPr>
          <p:cNvPr id="42" name="CasellaDiTesto 41"/>
          <p:cNvSpPr txBox="1"/>
          <p:nvPr/>
        </p:nvSpPr>
        <p:spPr>
          <a:xfrm>
            <a:off x="4673617" y="3875449"/>
            <a:ext cx="1226618"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5,</a:t>
            </a:r>
            <a:r>
              <a:rPr lang="it-IT" sz="3600" dirty="0">
                <a:solidFill>
                  <a:srgbClr val="008000"/>
                </a:solidFill>
                <a:latin typeface="Calibri" panose="020F0502020204030204" pitchFamily="34" charset="0"/>
              </a:rPr>
              <a:t>0%</a:t>
            </a:r>
          </a:p>
        </p:txBody>
      </p:sp>
      <p:sp>
        <p:nvSpPr>
          <p:cNvPr id="43" name="CasellaDiTesto 42"/>
          <p:cNvSpPr txBox="1"/>
          <p:nvPr/>
        </p:nvSpPr>
        <p:spPr>
          <a:xfrm>
            <a:off x="6187316" y="4007538"/>
            <a:ext cx="2705164" cy="646331"/>
          </a:xfrm>
          <a:prstGeom prst="rect">
            <a:avLst/>
          </a:prstGeom>
          <a:noFill/>
        </p:spPr>
        <p:txBody>
          <a:bodyPr wrap="none" rtlCol="0">
            <a:spAutoFit/>
          </a:bodyPr>
          <a:lstStyle/>
          <a:p>
            <a:r>
              <a:rPr lang="it-IT" sz="3600" b="0" i="1" dirty="0">
                <a:latin typeface="Calibri" panose="020F0502020204030204" pitchFamily="34" charset="0"/>
              </a:rPr>
              <a:t>10-19 addetti</a:t>
            </a:r>
            <a:endParaRPr lang="it-IT" sz="2400" b="0" i="1" dirty="0">
              <a:latin typeface="Calibri" panose="020F0502020204030204" pitchFamily="34" charset="0"/>
            </a:endParaRPr>
          </a:p>
        </p:txBody>
      </p:sp>
      <p:sp>
        <p:nvSpPr>
          <p:cNvPr id="44" name="CasellaDiTesto 43"/>
          <p:cNvSpPr txBox="1"/>
          <p:nvPr/>
        </p:nvSpPr>
        <p:spPr>
          <a:xfrm>
            <a:off x="4673617" y="4768348"/>
            <a:ext cx="1226618"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2,</a:t>
            </a:r>
            <a:r>
              <a:rPr lang="it-IT" sz="3600" dirty="0">
                <a:solidFill>
                  <a:srgbClr val="008000"/>
                </a:solidFill>
                <a:latin typeface="Calibri" panose="020F0502020204030204" pitchFamily="34" charset="0"/>
              </a:rPr>
              <a:t>0%</a:t>
            </a:r>
          </a:p>
        </p:txBody>
      </p:sp>
      <p:sp>
        <p:nvSpPr>
          <p:cNvPr id="45" name="CasellaDiTesto 44"/>
          <p:cNvSpPr txBox="1"/>
          <p:nvPr/>
        </p:nvSpPr>
        <p:spPr>
          <a:xfrm>
            <a:off x="6187316" y="4900437"/>
            <a:ext cx="2705164" cy="646331"/>
          </a:xfrm>
          <a:prstGeom prst="rect">
            <a:avLst/>
          </a:prstGeom>
          <a:noFill/>
        </p:spPr>
        <p:txBody>
          <a:bodyPr wrap="none" rtlCol="0">
            <a:spAutoFit/>
          </a:bodyPr>
          <a:lstStyle/>
          <a:p>
            <a:r>
              <a:rPr lang="it-IT" sz="3600" b="0" i="1" dirty="0">
                <a:latin typeface="Calibri" panose="020F0502020204030204" pitchFamily="34" charset="0"/>
              </a:rPr>
              <a:t>20-49 addetti</a:t>
            </a:r>
            <a:endParaRPr lang="it-IT" sz="2400" b="0" i="1" dirty="0">
              <a:latin typeface="Calibri" panose="020F0502020204030204" pitchFamily="34" charset="0"/>
            </a:endParaRPr>
          </a:p>
        </p:txBody>
      </p:sp>
      <p:sp>
        <p:nvSpPr>
          <p:cNvPr id="46" name="CasellaDiTesto 45"/>
          <p:cNvSpPr txBox="1"/>
          <p:nvPr/>
        </p:nvSpPr>
        <p:spPr>
          <a:xfrm>
            <a:off x="4684838" y="5661248"/>
            <a:ext cx="1215397" cy="830997"/>
          </a:xfrm>
          <a:prstGeom prst="rect">
            <a:avLst/>
          </a:prstGeom>
          <a:noFill/>
        </p:spPr>
        <p:txBody>
          <a:bodyPr wrap="none" rtlCol="0">
            <a:spAutoFit/>
          </a:bodyPr>
          <a:lstStyle/>
          <a:p>
            <a:pPr algn="r"/>
            <a:r>
              <a:rPr lang="it-IT" sz="4800" dirty="0">
                <a:solidFill>
                  <a:srgbClr val="008000"/>
                </a:solidFill>
                <a:latin typeface="Calibri" panose="020F0502020204030204" pitchFamily="34" charset="0"/>
              </a:rPr>
              <a:t>0,</a:t>
            </a:r>
            <a:r>
              <a:rPr lang="it-IT" sz="3600" dirty="0">
                <a:solidFill>
                  <a:srgbClr val="008000"/>
                </a:solidFill>
                <a:latin typeface="Calibri" panose="020F0502020204030204" pitchFamily="34" charset="0"/>
              </a:rPr>
              <a:t>6%</a:t>
            </a:r>
          </a:p>
        </p:txBody>
      </p:sp>
      <p:sp>
        <p:nvSpPr>
          <p:cNvPr id="47" name="CasellaDiTesto 46"/>
          <p:cNvSpPr txBox="1"/>
          <p:nvPr/>
        </p:nvSpPr>
        <p:spPr>
          <a:xfrm>
            <a:off x="6187316" y="5793337"/>
            <a:ext cx="2429448" cy="646331"/>
          </a:xfrm>
          <a:prstGeom prst="rect">
            <a:avLst/>
          </a:prstGeom>
          <a:noFill/>
        </p:spPr>
        <p:txBody>
          <a:bodyPr wrap="none" rtlCol="0">
            <a:spAutoFit/>
          </a:bodyPr>
          <a:lstStyle/>
          <a:p>
            <a:r>
              <a:rPr lang="it-IT" sz="3600" b="0" i="1" dirty="0">
                <a:latin typeface="Calibri" panose="020F0502020204030204" pitchFamily="34" charset="0"/>
              </a:rPr>
              <a:t>&gt; 49 addetti</a:t>
            </a:r>
            <a:endParaRPr lang="it-IT" sz="2400" b="0" i="1" dirty="0">
              <a:latin typeface="Calibri" panose="020F0502020204030204" pitchFamily="34" charset="0"/>
            </a:endParaRPr>
          </a:p>
        </p:txBody>
      </p:sp>
      <p:sp>
        <p:nvSpPr>
          <p:cNvPr id="48" name="Parentesi graffa aperta 47"/>
          <p:cNvSpPr/>
          <p:nvPr/>
        </p:nvSpPr>
        <p:spPr bwMode="auto">
          <a:xfrm>
            <a:off x="4011834" y="1106749"/>
            <a:ext cx="432805" cy="5412431"/>
          </a:xfrm>
          <a:prstGeom prst="leftBrace">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9" name="CasellaDiTesto 48"/>
          <p:cNvSpPr txBox="1"/>
          <p:nvPr/>
        </p:nvSpPr>
        <p:spPr>
          <a:xfrm>
            <a:off x="515025" y="2248416"/>
            <a:ext cx="3480911" cy="1980799"/>
          </a:xfrm>
          <a:prstGeom prst="rect">
            <a:avLst/>
          </a:prstGeom>
          <a:noFill/>
        </p:spPr>
        <p:txBody>
          <a:bodyPr wrap="square" rtlCol="0">
            <a:spAutoFit/>
          </a:bodyPr>
          <a:lstStyle/>
          <a:p>
            <a:pPr>
              <a:lnSpc>
                <a:spcPct val="120000"/>
              </a:lnSpc>
              <a:spcBef>
                <a:spcPts val="600"/>
              </a:spcBef>
            </a:pPr>
            <a:r>
              <a:rPr lang="it-IT" sz="2600" b="0" dirty="0">
                <a:latin typeface="Calibri" panose="020F0502020204030204" pitchFamily="34" charset="0"/>
              </a:rPr>
              <a:t>Le </a:t>
            </a:r>
            <a:r>
              <a:rPr lang="it-IT" sz="2600" dirty="0">
                <a:latin typeface="Calibri" panose="020F0502020204030204" pitchFamily="34" charset="0"/>
              </a:rPr>
              <a:t>2.161 imprese della mobilità </a:t>
            </a:r>
            <a:r>
              <a:rPr lang="it-IT" sz="2600" b="0" dirty="0">
                <a:latin typeface="Calibri" panose="020F0502020204030204" pitchFamily="34" charset="0"/>
              </a:rPr>
              <a:t>operative in Friuli Venezia Giulia sono così strutturate… </a:t>
            </a:r>
            <a:endParaRPr lang="it-IT" sz="2600" b="0" i="1" u="sng" dirty="0">
              <a:latin typeface="Calibri" panose="020F0502020204030204" pitchFamily="34" charset="0"/>
            </a:endParaRPr>
          </a:p>
        </p:txBody>
      </p:sp>
      <p:sp>
        <p:nvSpPr>
          <p:cNvPr id="50" name="Freccia circolare in su 49"/>
          <p:cNvSpPr/>
          <p:nvPr/>
        </p:nvSpPr>
        <p:spPr bwMode="auto">
          <a:xfrm rot="4499311">
            <a:off x="2563244" y="4538857"/>
            <a:ext cx="1306525" cy="666257"/>
          </a:xfrm>
          <a:prstGeom prst="curvedUp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1"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21" name="Rettangolo 20"/>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(FRIULI VENEZIA GIULIA)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1136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71300" y="3573016"/>
            <a:ext cx="3237638" cy="2715734"/>
          </a:xfrm>
          <a:prstGeom prst="rect">
            <a:avLst/>
          </a:prstGeom>
        </p:spPr>
      </p:pic>
      <p:sp>
        <p:nvSpPr>
          <p:cNvPr id="15" name="Rettangolo 16"/>
          <p:cNvSpPr>
            <a:spLocks noChangeArrowheads="1"/>
          </p:cNvSpPr>
          <p:nvPr/>
        </p:nvSpPr>
        <p:spPr bwMode="auto">
          <a:xfrm>
            <a:off x="395289" y="6269614"/>
            <a:ext cx="8256016" cy="374591"/>
          </a:xfrm>
          <a:prstGeom prst="rect">
            <a:avLst/>
          </a:prstGeom>
          <a:noFill/>
          <a:ln w="9525" algn="ctr">
            <a:noFill/>
            <a:round/>
            <a:headEnd/>
            <a:tailEnd/>
          </a:ln>
        </p:spPr>
        <p:txBody>
          <a:bodyPr wrap="square" lIns="72000" tIns="46800" rIns="72000" bIns="46800">
            <a:spAutoFit/>
          </a:bodyPr>
          <a:lstStyle/>
          <a:p>
            <a:pPr>
              <a:lnSpc>
                <a:spcPct val="130000"/>
              </a:lnSpc>
              <a:spcBef>
                <a:spcPts val="600"/>
              </a:spcBef>
            </a:pPr>
            <a:r>
              <a:rPr lang="it-IT" sz="1400" b="1" dirty="0">
                <a:latin typeface="Calibri" panose="020F0502020204030204" pitchFamily="34" charset="0"/>
              </a:rPr>
              <a:t>Fonte: </a:t>
            </a:r>
            <a:r>
              <a:rPr lang="it-IT" sz="1400" b="0" dirty="0" err="1">
                <a:latin typeface="Calibri" panose="020F0502020204030204" pitchFamily="34" charset="0"/>
              </a:rPr>
              <a:t>I.Stat</a:t>
            </a:r>
            <a:r>
              <a:rPr lang="it-IT" sz="1400" b="0" dirty="0">
                <a:latin typeface="Calibri" panose="020F0502020204030204" pitchFamily="34" charset="0"/>
              </a:rPr>
              <a:t> 2016</a:t>
            </a:r>
            <a:endParaRPr lang="it-IT" sz="1400" b="0" i="1" dirty="0">
              <a:latin typeface="Calibri" panose="020F0502020204030204" pitchFamily="34" charset="0"/>
            </a:endParaRPr>
          </a:p>
        </p:txBody>
      </p:sp>
      <p:sp>
        <p:nvSpPr>
          <p:cNvPr id="16" name="Titolo 6"/>
          <p:cNvSpPr txBox="1">
            <a:spLocks/>
          </p:cNvSpPr>
          <p:nvPr/>
        </p:nvSpPr>
        <p:spPr bwMode="auto">
          <a:xfrm>
            <a:off x="395288" y="188913"/>
            <a:ext cx="8396906"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r>
              <a:rPr lang="it-IT" sz="2000" kern="0" dirty="0">
                <a:solidFill>
                  <a:srgbClr val="364E88"/>
                </a:solidFill>
                <a:latin typeface="Calibri" panose="020F0502020204030204" pitchFamily="34" charset="0"/>
              </a:rPr>
              <a:t>il tessuto occupazionale</a:t>
            </a:r>
            <a:r>
              <a:rPr lang="it-IT" sz="2000" dirty="0">
                <a:solidFill>
                  <a:srgbClr val="364E88"/>
                </a:solidFill>
                <a:latin typeface="Calibri" panose="020F0502020204030204" pitchFamily="34" charset="0"/>
              </a:rPr>
              <a:t> </a:t>
            </a:r>
            <a:r>
              <a:rPr lang="it-IT" sz="2000" dirty="0">
                <a:solidFill>
                  <a:srgbClr val="0C4B92"/>
                </a:solidFill>
                <a:latin typeface="Calibri" panose="020F0502020204030204" pitchFamily="34" charset="0"/>
              </a:rPr>
              <a:t>| </a:t>
            </a:r>
            <a:r>
              <a:rPr lang="it-IT" sz="2000" kern="0" dirty="0">
                <a:latin typeface="Calibri" panose="020F0502020204030204" pitchFamily="34" charset="0"/>
              </a:rPr>
              <a:t>in ITALIA, le imprese del comparto della mobilità assicurano un impiego a oltre 450mila lavoratori… di questi, oltre uno su quattro risulta occupato presso rivenditori di </a:t>
            </a:r>
            <a:r>
              <a:rPr lang="it-IT" altLang="it-IT" sz="2000" kern="0" dirty="0">
                <a:latin typeface="Calibri" panose="020F0502020204030204" pitchFamily="34" charset="0"/>
              </a:rPr>
              <a:t>autoveicoli e motocicli…</a:t>
            </a:r>
            <a:endParaRPr lang="it-IT" sz="2000" dirty="0">
              <a:latin typeface="Calibri" panose="020F0502020204030204" pitchFamily="34" charset="0"/>
            </a:endParaRPr>
          </a:p>
        </p:txBody>
      </p:sp>
      <p:sp>
        <p:nvSpPr>
          <p:cNvPr id="22" name="Rettangolo 21"/>
          <p:cNvSpPr/>
          <p:nvPr/>
        </p:nvSpPr>
        <p:spPr>
          <a:xfrm>
            <a:off x="395288" y="1296050"/>
            <a:ext cx="4361215" cy="2492990"/>
          </a:xfrm>
          <a:prstGeom prst="rect">
            <a:avLst/>
          </a:prstGeom>
        </p:spPr>
        <p:txBody>
          <a:bodyPr wrap="square">
            <a:spAutoFit/>
          </a:bodyPr>
          <a:lstStyle/>
          <a:p>
            <a:r>
              <a:rPr lang="it-IT" sz="4800" dirty="0">
                <a:solidFill>
                  <a:srgbClr val="1F497D"/>
                </a:solidFill>
                <a:latin typeface="Calibri" panose="020F0502020204030204" pitchFamily="34" charset="0"/>
              </a:rPr>
              <a:t>450.089</a:t>
            </a:r>
          </a:p>
          <a:p>
            <a:r>
              <a:rPr lang="it-IT" sz="3600" b="0" dirty="0">
                <a:solidFill>
                  <a:srgbClr val="1F497D"/>
                </a:solidFill>
                <a:latin typeface="Calibri" panose="020F0502020204030204" pitchFamily="34" charset="0"/>
              </a:rPr>
              <a:t>occupati presso le imprese della </a:t>
            </a:r>
            <a:r>
              <a:rPr lang="it-IT" sz="3600" dirty="0">
                <a:solidFill>
                  <a:srgbClr val="1F497D"/>
                </a:solidFill>
                <a:latin typeface="Calibri" panose="020F0502020204030204" pitchFamily="34" charset="0"/>
              </a:rPr>
              <a:t>mobilità</a:t>
            </a:r>
            <a:r>
              <a:rPr lang="it-IT" sz="3600" b="0" dirty="0">
                <a:solidFill>
                  <a:srgbClr val="1F497D"/>
                </a:solidFill>
                <a:latin typeface="Calibri" panose="020F0502020204030204" pitchFamily="34" charset="0"/>
              </a:rPr>
              <a:t> </a:t>
            </a:r>
            <a:r>
              <a:rPr lang="it-IT" sz="3600" b="0" u="sng" dirty="0">
                <a:solidFill>
                  <a:srgbClr val="1F497D"/>
                </a:solidFill>
                <a:latin typeface="Calibri" panose="020F0502020204030204" pitchFamily="34" charset="0"/>
              </a:rPr>
              <a:t>in Italia</a:t>
            </a:r>
            <a:endParaRPr lang="it-IT" sz="3600" b="0" i="1" u="sng" dirty="0">
              <a:solidFill>
                <a:srgbClr val="1F497D"/>
              </a:solidFill>
              <a:latin typeface="Calibri" panose="020F0502020204030204" pitchFamily="34" charset="0"/>
            </a:endParaRPr>
          </a:p>
        </p:txBody>
      </p:sp>
      <p:sp>
        <p:nvSpPr>
          <p:cNvPr id="24" name="CasellaDiTesto 23"/>
          <p:cNvSpPr txBox="1"/>
          <p:nvPr/>
        </p:nvSpPr>
        <p:spPr>
          <a:xfrm>
            <a:off x="6253239" y="3928597"/>
            <a:ext cx="923651" cy="707886"/>
          </a:xfrm>
          <a:prstGeom prst="rect">
            <a:avLst/>
          </a:prstGeom>
          <a:noFill/>
        </p:spPr>
        <p:txBody>
          <a:bodyPr wrap="none" rtlCol="0">
            <a:spAutoFit/>
          </a:bodyPr>
          <a:lstStyle/>
          <a:p>
            <a:pPr algn="r"/>
            <a:r>
              <a:rPr lang="it-IT" sz="4000" dirty="0">
                <a:solidFill>
                  <a:schemeClr val="bg1"/>
                </a:solidFill>
                <a:latin typeface="Calibri" panose="020F0502020204030204" pitchFamily="34" charset="0"/>
              </a:rPr>
              <a:t>27</a:t>
            </a:r>
            <a:r>
              <a:rPr lang="it-IT" sz="2400" b="0" dirty="0">
                <a:solidFill>
                  <a:schemeClr val="bg1"/>
                </a:solidFill>
                <a:latin typeface="Calibri" panose="020F0502020204030204" pitchFamily="34" charset="0"/>
              </a:rPr>
              <a:t>%</a:t>
            </a:r>
            <a:endParaRPr lang="it-IT" sz="2800" b="0" dirty="0">
              <a:solidFill>
                <a:schemeClr val="bg1"/>
              </a:solidFill>
              <a:latin typeface="Calibri" panose="020F0502020204030204" pitchFamily="34" charset="0"/>
            </a:endParaRPr>
          </a:p>
        </p:txBody>
      </p:sp>
      <p:sp>
        <p:nvSpPr>
          <p:cNvPr id="25" name="CasellaDiTesto 24"/>
          <p:cNvSpPr txBox="1"/>
          <p:nvPr/>
        </p:nvSpPr>
        <p:spPr>
          <a:xfrm>
            <a:off x="5133514" y="5071666"/>
            <a:ext cx="1011815" cy="769441"/>
          </a:xfrm>
          <a:prstGeom prst="rect">
            <a:avLst/>
          </a:prstGeom>
          <a:noFill/>
        </p:spPr>
        <p:txBody>
          <a:bodyPr wrap="none" rtlCol="0">
            <a:spAutoFit/>
          </a:bodyPr>
          <a:lstStyle/>
          <a:p>
            <a:pPr algn="r"/>
            <a:r>
              <a:rPr lang="it-IT" sz="4400" dirty="0">
                <a:latin typeface="Calibri" panose="020F0502020204030204" pitchFamily="34" charset="0"/>
              </a:rPr>
              <a:t>73</a:t>
            </a:r>
            <a:r>
              <a:rPr lang="it-IT" sz="2800" b="0" dirty="0">
                <a:latin typeface="Calibri" panose="020F0502020204030204" pitchFamily="34" charset="0"/>
              </a:rPr>
              <a:t>%</a:t>
            </a:r>
            <a:endParaRPr lang="it-IT" sz="3200" b="0" dirty="0">
              <a:latin typeface="Calibri" panose="020F0502020204030204" pitchFamily="34" charset="0"/>
            </a:endParaRPr>
          </a:p>
        </p:txBody>
      </p:sp>
      <p:sp>
        <p:nvSpPr>
          <p:cNvPr id="28" name="CasellaDiTesto 27"/>
          <p:cNvSpPr txBox="1"/>
          <p:nvPr/>
        </p:nvSpPr>
        <p:spPr>
          <a:xfrm>
            <a:off x="6715064" y="2898497"/>
            <a:ext cx="2305275" cy="830997"/>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Occupati presso rivenditori</a:t>
            </a:r>
          </a:p>
        </p:txBody>
      </p:sp>
      <p:sp>
        <p:nvSpPr>
          <p:cNvPr id="29" name="CasellaDiTesto 28"/>
          <p:cNvSpPr txBox="1"/>
          <p:nvPr/>
        </p:nvSpPr>
        <p:spPr>
          <a:xfrm>
            <a:off x="2405596" y="5302404"/>
            <a:ext cx="2350907" cy="830997"/>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pPr algn="r"/>
            <a:r>
              <a:rPr lang="it-IT" sz="2400" b="1" i="0" dirty="0"/>
              <a:t>Occupati presso riparatori e altro</a:t>
            </a:r>
          </a:p>
        </p:txBody>
      </p:sp>
      <p:sp>
        <p:nvSpPr>
          <p:cNvPr id="30" name="Freccia circolare in su 29"/>
          <p:cNvSpPr/>
          <p:nvPr/>
        </p:nvSpPr>
        <p:spPr bwMode="auto">
          <a:xfrm rot="4499311">
            <a:off x="953317" y="4245174"/>
            <a:ext cx="1306525" cy="666256"/>
          </a:xfrm>
          <a:prstGeom prst="curvedUpArrow">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 name="Rettangolo 10"/>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95254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32033</TotalTime>
  <Words>3060</Words>
  <Application>Microsoft Office PowerPoint</Application>
  <PresentationFormat>Presentazione su schermo (4:3)</PresentationFormat>
  <Paragraphs>467</Paragraphs>
  <Slides>32</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32</vt:i4>
      </vt:variant>
    </vt:vector>
  </HeadingPairs>
  <TitlesOfParts>
    <vt:vector size="40" baseType="lpstr">
      <vt:lpstr>MS Mincho</vt:lpstr>
      <vt:lpstr>ＭＳ Ｐゴシック</vt:lpstr>
      <vt:lpstr>ＭＳ Ｐゴシック</vt:lpstr>
      <vt:lpstr>Arial</vt:lpstr>
      <vt:lpstr>Calibri</vt:lpstr>
      <vt:lpstr>Times New Roman</vt:lpstr>
      <vt:lpstr>Verdana</vt:lpstr>
      <vt:lpstr>R01</vt:lpstr>
      <vt:lpstr>Presentazione standard di PowerPoint</vt:lpstr>
      <vt:lpstr>Presentazione standard di PowerPoint</vt:lpstr>
      <vt:lpstr>premessa | tematiche analizzate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cp:lastModifiedBy>Serio</cp:lastModifiedBy>
  <cp:revision>2502</cp:revision>
  <cp:lastPrinted>2014-10-23T09:00:11Z</cp:lastPrinted>
  <dcterms:created xsi:type="dcterms:W3CDTF">2009-02-16T05:35:06Z</dcterms:created>
  <dcterms:modified xsi:type="dcterms:W3CDTF">2016-11-16T11:10:00Z</dcterms:modified>
  <cp:category>.</cp:category>
</cp:coreProperties>
</file>